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4"/>
  </p:sldMasterIdLst>
  <p:notesMasterIdLst>
    <p:notesMasterId r:id="rId32"/>
  </p:notesMasterIdLst>
  <p:sldIdLst>
    <p:sldId id="286" r:id="rId5"/>
    <p:sldId id="414" r:id="rId6"/>
    <p:sldId id="397" r:id="rId7"/>
    <p:sldId id="405" r:id="rId8"/>
    <p:sldId id="413" r:id="rId9"/>
    <p:sldId id="398" r:id="rId10"/>
    <p:sldId id="399" r:id="rId11"/>
    <p:sldId id="415" r:id="rId12"/>
    <p:sldId id="400" r:id="rId13"/>
    <p:sldId id="401" r:id="rId14"/>
    <p:sldId id="416" r:id="rId15"/>
    <p:sldId id="402" r:id="rId16"/>
    <p:sldId id="403" r:id="rId17"/>
    <p:sldId id="291" r:id="rId18"/>
    <p:sldId id="290" r:id="rId19"/>
    <p:sldId id="395" r:id="rId20"/>
    <p:sldId id="292" r:id="rId21"/>
    <p:sldId id="404" r:id="rId22"/>
    <p:sldId id="396" r:id="rId23"/>
    <p:sldId id="408" r:id="rId24"/>
    <p:sldId id="406" r:id="rId25"/>
    <p:sldId id="407" r:id="rId26"/>
    <p:sldId id="410" r:id="rId27"/>
    <p:sldId id="409" r:id="rId28"/>
    <p:sldId id="418" r:id="rId29"/>
    <p:sldId id="417" r:id="rId30"/>
    <p:sldId id="380" r:id="rId3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856" autoAdjust="0"/>
  </p:normalViewPr>
  <p:slideViewPr>
    <p:cSldViewPr snapToGrid="0">
      <p:cViewPr varScale="1">
        <p:scale>
          <a:sx n="112" d="100"/>
          <a:sy n="112" d="100"/>
        </p:scale>
        <p:origin x="864" y="10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7B4C97-B0AB-415A-87C7-A72C5EB9248F}" type="datetimeFigureOut">
              <a:rPr lang="en-GB" smtClean="0"/>
              <a:t>18/05/2026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62B7FA-AB46-4993-BA79-F306F77A2046}" type="slidenum">
              <a:rPr lang="en-GB" smtClean="0"/>
              <a:t>‹#›</a:t>
            </a:fld>
            <a:endParaRPr lang="en-GB"/>
          </a:p>
        </p:txBody>
      </p:sp>
    </p:spTree>
    <p:extLst>
      <p:ext uri="{BB962C8B-B14F-4D97-AF65-F5344CB8AC3E}">
        <p14:creationId xmlns:p14="http://schemas.microsoft.com/office/powerpoint/2010/main" val="1449328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262B7FA-AB46-4993-BA79-F306F77A2046}" type="slidenum">
              <a:rPr lang="en-GB" smtClean="0"/>
              <a:t>1</a:t>
            </a:fld>
            <a:endParaRPr lang="en-GB"/>
          </a:p>
        </p:txBody>
      </p:sp>
    </p:spTree>
    <p:extLst>
      <p:ext uri="{BB962C8B-B14F-4D97-AF65-F5344CB8AC3E}">
        <p14:creationId xmlns:p14="http://schemas.microsoft.com/office/powerpoint/2010/main" val="3942751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262B7FA-AB46-4993-BA79-F306F77A2046}" type="slidenum">
              <a:rPr lang="en-GB" smtClean="0"/>
              <a:t>4</a:t>
            </a:fld>
            <a:endParaRPr lang="en-GB"/>
          </a:p>
        </p:txBody>
      </p:sp>
    </p:spTree>
    <p:extLst>
      <p:ext uri="{BB962C8B-B14F-4D97-AF65-F5344CB8AC3E}">
        <p14:creationId xmlns:p14="http://schemas.microsoft.com/office/powerpoint/2010/main" val="30502242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 option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AB718E9-3F82-424E-ABA2-5A93833597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61294" cy="5153227"/>
          </a:xfrm>
          <a:prstGeom prst="rect">
            <a:avLst/>
          </a:prstGeom>
        </p:spPr>
      </p:pic>
      <p:sp>
        <p:nvSpPr>
          <p:cNvPr id="2" name="Title 1"/>
          <p:cNvSpPr>
            <a:spLocks noGrp="1"/>
          </p:cNvSpPr>
          <p:nvPr>
            <p:ph type="ctrTitle"/>
          </p:nvPr>
        </p:nvSpPr>
        <p:spPr>
          <a:xfrm>
            <a:off x="252000" y="698400"/>
            <a:ext cx="5016036" cy="1157696"/>
          </a:xfrm>
        </p:spPr>
        <p:txBody>
          <a:bodyPr anchor="b">
            <a:normAutofit/>
          </a:bodyPr>
          <a:lstStyle>
            <a:lvl1pPr algn="l">
              <a:defRPr sz="3200">
                <a:solidFill>
                  <a:schemeClr val="bg2"/>
                </a:solidFill>
              </a:defRPr>
            </a:lvl1pPr>
          </a:lstStyle>
          <a:p>
            <a:r>
              <a:rPr lang="en-US"/>
              <a:t>Click to edit Master title style</a:t>
            </a:r>
          </a:p>
        </p:txBody>
      </p:sp>
      <p:sp>
        <p:nvSpPr>
          <p:cNvPr id="3" name="Subtitle 2"/>
          <p:cNvSpPr>
            <a:spLocks noGrp="1"/>
          </p:cNvSpPr>
          <p:nvPr>
            <p:ph type="subTitle" idx="1"/>
          </p:nvPr>
        </p:nvSpPr>
        <p:spPr>
          <a:xfrm>
            <a:off x="252000" y="2129051"/>
            <a:ext cx="4333648" cy="1814299"/>
          </a:xfrm>
        </p:spPr>
        <p:txBody>
          <a:bodyPr/>
          <a:lstStyle>
            <a:lvl1pPr marL="0" indent="0" algn="l">
              <a:buNone/>
              <a:defRPr sz="180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Rectangle 7"/>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bg2"/>
                </a:solidFill>
              </a:rPr>
              <a:t>www.metoffice.gov.uk	</a:t>
            </a:r>
            <a:endParaRPr lang="en-GB" sz="800">
              <a:solidFill>
                <a:schemeClr val="bg2"/>
              </a:solidFill>
            </a:endParaRPr>
          </a:p>
        </p:txBody>
      </p:sp>
      <p:sp>
        <p:nvSpPr>
          <p:cNvPr id="9" name="Rectangle 8"/>
          <p:cNvSpPr/>
          <p:nvPr userDrawn="1"/>
        </p:nvSpPr>
        <p:spPr>
          <a:xfrm>
            <a:off x="4217158" y="4735773"/>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50">
              <a:tabLst/>
            </a:pPr>
            <a:r>
              <a:rPr lang="fr-BE" sz="800">
                <a:solidFill>
                  <a:schemeClr val="bg2"/>
                </a:solidFill>
              </a:rPr>
              <a:t>© Crown Copyright</a:t>
            </a:r>
            <a:r>
              <a:rPr lang="fr-BE" sz="800" baseline="0">
                <a:solidFill>
                  <a:schemeClr val="bg2"/>
                </a:solidFill>
              </a:rPr>
              <a:t> 2020, Met Office</a:t>
            </a:r>
            <a:endParaRPr lang="en-GB" sz="800">
              <a:solidFill>
                <a:schemeClr val="bg2"/>
              </a:solidFill>
            </a:endParaRPr>
          </a:p>
        </p:txBody>
      </p:sp>
      <p:pic>
        <p:nvPicPr>
          <p:cNvPr id="10" name="MO_MASTER_for_dark_backg_RBG.png"/>
          <p:cNvPicPr>
            <a:picLocks noChangeAspect="1"/>
          </p:cNvPicPr>
          <p:nvPr userDrawn="1"/>
        </p:nvPicPr>
        <p:blipFill>
          <a:blip r:embed="rId3" cstate="print"/>
          <a:stretch>
            <a:fillRect/>
          </a:stretch>
        </p:blipFill>
        <p:spPr>
          <a:xfrm>
            <a:off x="183600" y="54000"/>
            <a:ext cx="1803780" cy="565650"/>
          </a:xfrm>
          <a:prstGeom prst="rect">
            <a:avLst/>
          </a:prstGeom>
          <a:ln w="12700">
            <a:miter lim="400000"/>
          </a:ln>
        </p:spPr>
      </p:pic>
    </p:spTree>
    <p:extLst>
      <p:ext uri="{BB962C8B-B14F-4D97-AF65-F5344CB8AC3E}">
        <p14:creationId xmlns:p14="http://schemas.microsoft.com/office/powerpoint/2010/main" val="1936347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2 columns third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2000" y="1548000"/>
            <a:ext cx="5670000" cy="306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2000" y="1548000"/>
            <a:ext cx="2700000" cy="306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userDrawn="1"/>
        </p:nvCxnSpPr>
        <p:spPr>
          <a:xfrm>
            <a:off x="6057352" y="1548000"/>
            <a:ext cx="0" cy="30600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5" name="Slide Number Placeholder 4"/>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3219481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3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2000" y="1548000"/>
            <a:ext cx="2700000" cy="306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2000" y="1548000"/>
            <a:ext cx="2700000" cy="306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3093513" y="1548000"/>
            <a:ext cx="0" cy="30600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6" name="Content Placeholder 3"/>
          <p:cNvSpPr>
            <a:spLocks noGrp="1"/>
          </p:cNvSpPr>
          <p:nvPr>
            <p:ph sz="half" idx="10"/>
          </p:nvPr>
        </p:nvSpPr>
        <p:spPr>
          <a:xfrm>
            <a:off x="3222000" y="1548000"/>
            <a:ext cx="2700000" cy="306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userDrawn="1"/>
        </p:nvCxnSpPr>
        <p:spPr>
          <a:xfrm>
            <a:off x="6057352" y="1548000"/>
            <a:ext cx="0" cy="30600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5" name="Slide Number Placeholder 4"/>
          <p:cNvSpPr>
            <a:spLocks noGrp="1"/>
          </p:cNvSpPr>
          <p:nvPr>
            <p:ph type="sldNum" sz="quarter" idx="11"/>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17704839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 1 column + image">
    <p:spTree>
      <p:nvGrpSpPr>
        <p:cNvPr id="1" name=""/>
        <p:cNvGrpSpPr/>
        <p:nvPr/>
      </p:nvGrpSpPr>
      <p:grpSpPr>
        <a:xfrm>
          <a:off x="0" y="0"/>
          <a:ext cx="0" cy="0"/>
          <a:chOff x="0" y="0"/>
          <a:chExt cx="0" cy="0"/>
        </a:xfrm>
      </p:grpSpPr>
      <p:sp>
        <p:nvSpPr>
          <p:cNvPr id="2" name="Title 1"/>
          <p:cNvSpPr>
            <a:spLocks noGrp="1"/>
          </p:cNvSpPr>
          <p:nvPr>
            <p:ph type="title"/>
          </p:nvPr>
        </p:nvSpPr>
        <p:spPr>
          <a:xfrm>
            <a:off x="252000" y="699740"/>
            <a:ext cx="4087988" cy="576000"/>
          </a:xfrm>
        </p:spPr>
        <p:txBody>
          <a:bodyPr/>
          <a:lstStyle/>
          <a:p>
            <a:r>
              <a:rPr lang="en-US"/>
              <a:t>Click to edit Master title style</a:t>
            </a:r>
          </a:p>
        </p:txBody>
      </p:sp>
      <p:sp>
        <p:nvSpPr>
          <p:cNvPr id="3" name="Content Placeholder 2"/>
          <p:cNvSpPr>
            <a:spLocks noGrp="1"/>
          </p:cNvSpPr>
          <p:nvPr>
            <p:ph sz="half" idx="1"/>
          </p:nvPr>
        </p:nvSpPr>
        <p:spPr>
          <a:xfrm>
            <a:off x="252000" y="1548000"/>
            <a:ext cx="4087988" cy="306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p:nvPr userDrawn="1"/>
        </p:nvSpPr>
        <p:spPr>
          <a:xfrm>
            <a:off x="4562272" y="1"/>
            <a:ext cx="4572000" cy="4716780"/>
          </a:xfrm>
          <a:prstGeom prst="rect">
            <a:avLst/>
          </a:prstGeom>
          <a:solidFill>
            <a:schemeClr val="tx1">
              <a:lumMod val="10000"/>
              <a:lumOff val="90000"/>
            </a:schemeClr>
          </a:solidFill>
          <a:ln>
            <a:solidFill>
              <a:schemeClr val="tx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10559719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Content -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25043475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 full image">
    <p:spTree>
      <p:nvGrpSpPr>
        <p:cNvPr id="1" name=""/>
        <p:cNvGrpSpPr/>
        <p:nvPr/>
      </p:nvGrpSpPr>
      <p:grpSpPr>
        <a:xfrm>
          <a:off x="0" y="0"/>
          <a:ext cx="0" cy="0"/>
          <a:chOff x="0" y="0"/>
          <a:chExt cx="0" cy="0"/>
        </a:xfrm>
      </p:grpSpPr>
      <p:sp>
        <p:nvSpPr>
          <p:cNvPr id="5" name="Rectangle 4"/>
          <p:cNvSpPr/>
          <p:nvPr userDrawn="1"/>
        </p:nvSpPr>
        <p:spPr>
          <a:xfrm>
            <a:off x="0" y="709468"/>
            <a:ext cx="9144000" cy="4022385"/>
          </a:xfrm>
          <a:prstGeom prst="rect">
            <a:avLst/>
          </a:prstGeom>
          <a:solidFill>
            <a:schemeClr val="tx1">
              <a:lumMod val="10000"/>
              <a:lumOff val="90000"/>
            </a:schemeClr>
          </a:solidFill>
          <a:ln>
            <a:solidFill>
              <a:schemeClr val="tx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p:cNvSpPr>
            <a:spLocks noGrp="1"/>
          </p:cNvSpPr>
          <p:nvPr>
            <p:ph type="pic" sz="quarter" idx="10"/>
          </p:nvPr>
        </p:nvSpPr>
        <p:spPr>
          <a:xfrm>
            <a:off x="252413" y="818866"/>
            <a:ext cx="8639175" cy="3789647"/>
          </a:xfrm>
        </p:spPr>
        <p:txBody>
          <a:bodyPr/>
          <a:lstStyle/>
          <a:p>
            <a:r>
              <a:rPr lang="en-US"/>
              <a:t>Click icon to add picture</a:t>
            </a:r>
            <a:endParaRPr lang="en-GB"/>
          </a:p>
        </p:txBody>
      </p:sp>
      <p:sp>
        <p:nvSpPr>
          <p:cNvPr id="2" name="Slide Number Placeholder 1"/>
          <p:cNvSpPr>
            <a:spLocks noGrp="1"/>
          </p:cNvSpPr>
          <p:nvPr>
            <p:ph type="sldNum" sz="quarter" idx="11"/>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25321732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Content - 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17040179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Content - really blank">
    <p:spTree>
      <p:nvGrpSpPr>
        <p:cNvPr id="1" name=""/>
        <p:cNvGrpSpPr/>
        <p:nvPr/>
      </p:nvGrpSpPr>
      <p:grpSpPr>
        <a:xfrm>
          <a:off x="0" y="0"/>
          <a:ext cx="0" cy="0"/>
          <a:chOff x="0" y="0"/>
          <a:chExt cx="0" cy="0"/>
        </a:xfrm>
      </p:grpSpPr>
      <p:sp>
        <p:nvSpPr>
          <p:cNvPr id="2" name="Rectangle 1"/>
          <p:cNvSpPr/>
          <p:nvPr userDrawn="1"/>
        </p:nvSpPr>
        <p:spPr>
          <a:xfrm>
            <a:off x="0" y="4735773"/>
            <a:ext cx="9144000" cy="407727"/>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40310382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Divider - green">
    <p:spTree>
      <p:nvGrpSpPr>
        <p:cNvPr id="1" name=""/>
        <p:cNvGrpSpPr/>
        <p:nvPr/>
      </p:nvGrpSpPr>
      <p:grpSpPr>
        <a:xfrm>
          <a:off x="0" y="0"/>
          <a:ext cx="0" cy="0"/>
          <a:chOff x="0" y="0"/>
          <a:chExt cx="0" cy="0"/>
        </a:xfrm>
      </p:grpSpPr>
      <p:sp>
        <p:nvSpPr>
          <p:cNvPr id="6" name="Rectangle 5"/>
          <p:cNvSpPr/>
          <p:nvPr userDrawn="1"/>
        </p:nvSpPr>
        <p:spPr>
          <a:xfrm>
            <a:off x="0" y="1728000"/>
            <a:ext cx="9144000" cy="3415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52000" y="699739"/>
            <a:ext cx="8640000" cy="900487"/>
          </a:xfrm>
        </p:spPr>
        <p:txBody>
          <a:bodyPr/>
          <a:lstStyle/>
          <a:p>
            <a:r>
              <a:rPr lang="en-US"/>
              <a:t>Click to edit Master title style</a:t>
            </a:r>
          </a:p>
        </p:txBody>
      </p:sp>
      <p:sp>
        <p:nvSpPr>
          <p:cNvPr id="3" name="Content Placeholder 2"/>
          <p:cNvSpPr>
            <a:spLocks noGrp="1"/>
          </p:cNvSpPr>
          <p:nvPr>
            <p:ph idx="1" hasCustomPrompt="1"/>
          </p:nvPr>
        </p:nvSpPr>
        <p:spPr>
          <a:xfrm>
            <a:off x="252000" y="1975480"/>
            <a:ext cx="8640000" cy="2632520"/>
          </a:xfrm>
        </p:spPr>
        <p:txBody>
          <a:bodyPr/>
          <a:lstStyle>
            <a:lvl1pPr marL="0" indent="0">
              <a:buNone/>
              <a:defRPr baseline="0"/>
            </a:lvl1pPr>
            <a:lvl2pPr marL="342900" indent="0">
              <a:buNone/>
              <a:defRPr/>
            </a:lvl2pPr>
            <a:lvl3pPr marL="685800" indent="0">
              <a:buNone/>
              <a:defRPr/>
            </a:lvl3pPr>
            <a:lvl4pPr marL="1028700" indent="0">
              <a:buNone/>
              <a:defRPr/>
            </a:lvl4pPr>
            <a:lvl5pPr marL="1371600" indent="0">
              <a:buNone/>
              <a:defRPr/>
            </a:lvl5pPr>
          </a:lstStyle>
          <a:p>
            <a:pPr lvl="0"/>
            <a:r>
              <a:rPr lang="en-US"/>
              <a:t>Click to add subtitle</a:t>
            </a:r>
          </a:p>
        </p:txBody>
      </p:sp>
      <p:sp>
        <p:nvSpPr>
          <p:cNvPr id="7" name="Rectangle 6"/>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5588747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Divider - grey">
    <p:spTree>
      <p:nvGrpSpPr>
        <p:cNvPr id="1" name=""/>
        <p:cNvGrpSpPr/>
        <p:nvPr/>
      </p:nvGrpSpPr>
      <p:grpSpPr>
        <a:xfrm>
          <a:off x="0" y="0"/>
          <a:ext cx="0" cy="0"/>
          <a:chOff x="0" y="0"/>
          <a:chExt cx="0" cy="0"/>
        </a:xfrm>
      </p:grpSpPr>
      <p:sp>
        <p:nvSpPr>
          <p:cNvPr id="6" name="Rectangle 5"/>
          <p:cNvSpPr/>
          <p:nvPr userDrawn="1"/>
        </p:nvSpPr>
        <p:spPr>
          <a:xfrm>
            <a:off x="0" y="1728000"/>
            <a:ext cx="9144000" cy="34155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52000" y="699740"/>
            <a:ext cx="8640000" cy="900000"/>
          </a:xfrm>
        </p:spPr>
        <p:txBody>
          <a:bodyPr/>
          <a:lstStyle/>
          <a:p>
            <a:r>
              <a:rPr lang="en-US"/>
              <a:t>Click to edit Master title style</a:t>
            </a:r>
          </a:p>
        </p:txBody>
      </p:sp>
      <p:sp>
        <p:nvSpPr>
          <p:cNvPr id="3" name="Content Placeholder 2"/>
          <p:cNvSpPr>
            <a:spLocks noGrp="1"/>
          </p:cNvSpPr>
          <p:nvPr>
            <p:ph idx="1" hasCustomPrompt="1"/>
          </p:nvPr>
        </p:nvSpPr>
        <p:spPr>
          <a:xfrm>
            <a:off x="252000" y="1976400"/>
            <a:ext cx="8640000" cy="2631600"/>
          </a:xfrm>
        </p:spPr>
        <p:txBody>
          <a:bodyPr/>
          <a:lstStyle>
            <a:lvl1pPr marL="0" indent="0">
              <a:buNone/>
              <a:defRPr baseline="0"/>
            </a:lvl1pPr>
            <a:lvl2pPr marL="342900" indent="0">
              <a:buNone/>
              <a:defRPr/>
            </a:lvl2pPr>
            <a:lvl3pPr marL="685800" indent="0">
              <a:buNone/>
              <a:defRPr/>
            </a:lvl3pPr>
            <a:lvl4pPr marL="1028700" indent="0">
              <a:buNone/>
              <a:defRPr/>
            </a:lvl4pPr>
            <a:lvl5pPr marL="1371600" indent="0">
              <a:buNone/>
              <a:defRPr/>
            </a:lvl5pPr>
          </a:lstStyle>
          <a:p>
            <a:pPr lvl="0"/>
            <a:r>
              <a:rPr lang="en-US"/>
              <a:t>Click to add subtitle</a:t>
            </a:r>
          </a:p>
        </p:txBody>
      </p:sp>
      <p:sp>
        <p:nvSpPr>
          <p:cNvPr id="7" name="Rectangle 6"/>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14613758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Divider - blue">
    <p:spTree>
      <p:nvGrpSpPr>
        <p:cNvPr id="1" name=""/>
        <p:cNvGrpSpPr/>
        <p:nvPr/>
      </p:nvGrpSpPr>
      <p:grpSpPr>
        <a:xfrm>
          <a:off x="0" y="0"/>
          <a:ext cx="0" cy="0"/>
          <a:chOff x="0" y="0"/>
          <a:chExt cx="0" cy="0"/>
        </a:xfrm>
      </p:grpSpPr>
      <p:sp>
        <p:nvSpPr>
          <p:cNvPr id="6" name="Rectangle 5"/>
          <p:cNvSpPr/>
          <p:nvPr userDrawn="1"/>
        </p:nvSpPr>
        <p:spPr>
          <a:xfrm>
            <a:off x="0" y="1728000"/>
            <a:ext cx="9144000" cy="34155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52000" y="699740"/>
            <a:ext cx="8640000" cy="900000"/>
          </a:xfrm>
        </p:spPr>
        <p:txBody>
          <a:bodyPr/>
          <a:lstStyle/>
          <a:p>
            <a:r>
              <a:rPr lang="en-US"/>
              <a:t>Click to edit Master title style</a:t>
            </a:r>
          </a:p>
        </p:txBody>
      </p:sp>
      <p:sp>
        <p:nvSpPr>
          <p:cNvPr id="3" name="Content Placeholder 2"/>
          <p:cNvSpPr>
            <a:spLocks noGrp="1"/>
          </p:cNvSpPr>
          <p:nvPr>
            <p:ph idx="1" hasCustomPrompt="1"/>
          </p:nvPr>
        </p:nvSpPr>
        <p:spPr>
          <a:xfrm>
            <a:off x="252000" y="1976400"/>
            <a:ext cx="8640000" cy="2631600"/>
          </a:xfrm>
        </p:spPr>
        <p:txBody>
          <a:bodyPr/>
          <a:lstStyle>
            <a:lvl1pPr marL="0" indent="0">
              <a:buNone/>
              <a:defRPr baseline="0">
                <a:solidFill>
                  <a:schemeClr val="bg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add subtitle</a:t>
            </a:r>
          </a:p>
        </p:txBody>
      </p:sp>
      <p:sp>
        <p:nvSpPr>
          <p:cNvPr id="7" name="Rectangle 6"/>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bg2"/>
                </a:solidFill>
              </a:rPr>
              <a:t>	</a:t>
            </a:r>
            <a:endParaRPr lang="en-GB" sz="800">
              <a:solidFill>
                <a:schemeClr val="bg2"/>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355211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 option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AB718E9-3F82-424E-ABA2-5A93833597BA}"/>
              </a:ext>
            </a:extLst>
          </p:cNvPr>
          <p:cNvPicPr>
            <a:picLocks noChangeAspect="1"/>
          </p:cNvPicPr>
          <p:nvPr userDrawn="1"/>
        </p:nvPicPr>
        <p:blipFill>
          <a:blip r:embed="rId2" cstate="print"/>
          <a:stretch>
            <a:fillRect/>
          </a:stretch>
        </p:blipFill>
        <p:spPr>
          <a:xfrm>
            <a:off x="0" y="0"/>
            <a:ext cx="9161294" cy="5153228"/>
          </a:xfrm>
          <a:prstGeom prst="rect">
            <a:avLst/>
          </a:prstGeom>
        </p:spPr>
      </p:pic>
      <p:sp>
        <p:nvSpPr>
          <p:cNvPr id="2" name="Title 1"/>
          <p:cNvSpPr>
            <a:spLocks noGrp="1"/>
          </p:cNvSpPr>
          <p:nvPr>
            <p:ph type="ctrTitle"/>
          </p:nvPr>
        </p:nvSpPr>
        <p:spPr>
          <a:xfrm>
            <a:off x="252000" y="698400"/>
            <a:ext cx="5016036" cy="1157696"/>
          </a:xfrm>
        </p:spPr>
        <p:txBody>
          <a:bodyPr anchor="b">
            <a:normAutofit/>
          </a:bodyPr>
          <a:lstStyle>
            <a:lvl1pPr algn="l">
              <a:defRPr sz="3200">
                <a:solidFill>
                  <a:schemeClr val="bg2"/>
                </a:solidFill>
              </a:defRPr>
            </a:lvl1pPr>
          </a:lstStyle>
          <a:p>
            <a:r>
              <a:rPr lang="en-US"/>
              <a:t>Click to edit Master title style</a:t>
            </a:r>
          </a:p>
        </p:txBody>
      </p:sp>
      <p:sp>
        <p:nvSpPr>
          <p:cNvPr id="3" name="Subtitle 2"/>
          <p:cNvSpPr>
            <a:spLocks noGrp="1"/>
          </p:cNvSpPr>
          <p:nvPr>
            <p:ph type="subTitle" idx="1"/>
          </p:nvPr>
        </p:nvSpPr>
        <p:spPr>
          <a:xfrm>
            <a:off x="252000" y="2129051"/>
            <a:ext cx="4333648" cy="1814299"/>
          </a:xfrm>
        </p:spPr>
        <p:txBody>
          <a:bodyPr/>
          <a:lstStyle>
            <a:lvl1pPr marL="0" indent="0" algn="l">
              <a:buNone/>
              <a:defRPr sz="180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Rectangle 7"/>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bg2"/>
                </a:solidFill>
              </a:rPr>
              <a:t>www.metoffice.gov.uk	</a:t>
            </a:r>
            <a:endParaRPr lang="en-GB" sz="800">
              <a:solidFill>
                <a:schemeClr val="bg2"/>
              </a:solidFill>
            </a:endParaRPr>
          </a:p>
        </p:txBody>
      </p:sp>
      <p:sp>
        <p:nvSpPr>
          <p:cNvPr id="9" name="Rectangle 8"/>
          <p:cNvSpPr/>
          <p:nvPr userDrawn="1"/>
        </p:nvSpPr>
        <p:spPr>
          <a:xfrm>
            <a:off x="4217158" y="4735773"/>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50">
              <a:tabLst/>
            </a:pPr>
            <a:r>
              <a:rPr lang="fr-BE" sz="800">
                <a:solidFill>
                  <a:schemeClr val="bg2"/>
                </a:solidFill>
              </a:rPr>
              <a:t>© Crown Copyright</a:t>
            </a:r>
            <a:r>
              <a:rPr lang="fr-BE" sz="800" baseline="0">
                <a:solidFill>
                  <a:schemeClr val="bg2"/>
                </a:solidFill>
              </a:rPr>
              <a:t> 2020, Met Office</a:t>
            </a:r>
            <a:endParaRPr lang="en-GB" sz="800">
              <a:solidFill>
                <a:schemeClr val="bg2"/>
              </a:solidFill>
            </a:endParaRPr>
          </a:p>
        </p:txBody>
      </p:sp>
      <p:pic>
        <p:nvPicPr>
          <p:cNvPr id="10" name="MO_MASTER_for_dark_backg_RBG.png"/>
          <p:cNvPicPr>
            <a:picLocks noChangeAspect="1"/>
          </p:cNvPicPr>
          <p:nvPr userDrawn="1"/>
        </p:nvPicPr>
        <p:blipFill>
          <a:blip r:embed="rId3" cstate="print"/>
          <a:stretch>
            <a:fillRect/>
          </a:stretch>
        </p:blipFill>
        <p:spPr>
          <a:xfrm>
            <a:off x="183600" y="54000"/>
            <a:ext cx="1803780" cy="565650"/>
          </a:xfrm>
          <a:prstGeom prst="rect">
            <a:avLst/>
          </a:prstGeom>
          <a:ln w="12700">
            <a:miter lim="400000"/>
          </a:ln>
        </p:spPr>
      </p:pic>
    </p:spTree>
    <p:extLst>
      <p:ext uri="{BB962C8B-B14F-4D97-AF65-F5344CB8AC3E}">
        <p14:creationId xmlns:p14="http://schemas.microsoft.com/office/powerpoint/2010/main" val="19972813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Divider - red">
    <p:spTree>
      <p:nvGrpSpPr>
        <p:cNvPr id="1" name=""/>
        <p:cNvGrpSpPr/>
        <p:nvPr/>
      </p:nvGrpSpPr>
      <p:grpSpPr>
        <a:xfrm>
          <a:off x="0" y="0"/>
          <a:ext cx="0" cy="0"/>
          <a:chOff x="0" y="0"/>
          <a:chExt cx="0" cy="0"/>
        </a:xfrm>
      </p:grpSpPr>
      <p:sp>
        <p:nvSpPr>
          <p:cNvPr id="6" name="Rectangle 5"/>
          <p:cNvSpPr/>
          <p:nvPr userDrawn="1"/>
        </p:nvSpPr>
        <p:spPr>
          <a:xfrm>
            <a:off x="0" y="1728000"/>
            <a:ext cx="9144000" cy="34155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52000" y="699740"/>
            <a:ext cx="8640000" cy="900000"/>
          </a:xfrm>
        </p:spPr>
        <p:txBody>
          <a:bodyPr/>
          <a:lstStyle/>
          <a:p>
            <a:r>
              <a:rPr lang="en-US"/>
              <a:t>Click to edit Master title style</a:t>
            </a:r>
          </a:p>
        </p:txBody>
      </p:sp>
      <p:sp>
        <p:nvSpPr>
          <p:cNvPr id="3" name="Content Placeholder 2"/>
          <p:cNvSpPr>
            <a:spLocks noGrp="1"/>
          </p:cNvSpPr>
          <p:nvPr>
            <p:ph idx="1" hasCustomPrompt="1"/>
          </p:nvPr>
        </p:nvSpPr>
        <p:spPr>
          <a:xfrm>
            <a:off x="252000" y="1976400"/>
            <a:ext cx="8640000" cy="2631600"/>
          </a:xfrm>
        </p:spPr>
        <p:txBody>
          <a:bodyPr/>
          <a:lstStyle>
            <a:lvl1pPr marL="0" indent="0">
              <a:buNone/>
              <a:defRPr baseline="0"/>
            </a:lvl1pPr>
            <a:lvl2pPr marL="342900" indent="0">
              <a:buNone/>
              <a:defRPr/>
            </a:lvl2pPr>
            <a:lvl3pPr marL="685800" indent="0">
              <a:buNone/>
              <a:defRPr/>
            </a:lvl3pPr>
            <a:lvl4pPr marL="1028700" indent="0">
              <a:buNone/>
              <a:defRPr/>
            </a:lvl4pPr>
            <a:lvl5pPr marL="1371600" indent="0">
              <a:buNone/>
              <a:defRPr/>
            </a:lvl5pPr>
          </a:lstStyle>
          <a:p>
            <a:pPr lvl="0"/>
            <a:r>
              <a:rPr lang="en-US"/>
              <a:t>Click to add subtitle</a:t>
            </a:r>
          </a:p>
        </p:txBody>
      </p:sp>
      <p:sp>
        <p:nvSpPr>
          <p:cNvPr id="7" name="Rectangle 6"/>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31091542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Divider - teal">
    <p:spTree>
      <p:nvGrpSpPr>
        <p:cNvPr id="1" name=""/>
        <p:cNvGrpSpPr/>
        <p:nvPr/>
      </p:nvGrpSpPr>
      <p:grpSpPr>
        <a:xfrm>
          <a:off x="0" y="0"/>
          <a:ext cx="0" cy="0"/>
          <a:chOff x="0" y="0"/>
          <a:chExt cx="0" cy="0"/>
        </a:xfrm>
      </p:grpSpPr>
      <p:sp>
        <p:nvSpPr>
          <p:cNvPr id="6" name="Rectangle 5"/>
          <p:cNvSpPr/>
          <p:nvPr userDrawn="1"/>
        </p:nvSpPr>
        <p:spPr>
          <a:xfrm>
            <a:off x="0" y="1728000"/>
            <a:ext cx="9144000" cy="34155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52000" y="699740"/>
            <a:ext cx="8640000" cy="900000"/>
          </a:xfrm>
        </p:spPr>
        <p:txBody>
          <a:bodyPr/>
          <a:lstStyle/>
          <a:p>
            <a:r>
              <a:rPr lang="en-US"/>
              <a:t>Click to edit Master title style</a:t>
            </a:r>
          </a:p>
        </p:txBody>
      </p:sp>
      <p:sp>
        <p:nvSpPr>
          <p:cNvPr id="3" name="Content Placeholder 2"/>
          <p:cNvSpPr>
            <a:spLocks noGrp="1"/>
          </p:cNvSpPr>
          <p:nvPr>
            <p:ph idx="1" hasCustomPrompt="1"/>
          </p:nvPr>
        </p:nvSpPr>
        <p:spPr>
          <a:xfrm>
            <a:off x="252000" y="1976400"/>
            <a:ext cx="8640000" cy="2631600"/>
          </a:xfrm>
        </p:spPr>
        <p:txBody>
          <a:bodyPr/>
          <a:lstStyle>
            <a:lvl1pPr marL="0" indent="0">
              <a:buNone/>
              <a:defRPr baseline="0"/>
            </a:lvl1pPr>
            <a:lvl2pPr marL="342900" indent="0">
              <a:buNone/>
              <a:defRPr/>
            </a:lvl2pPr>
            <a:lvl3pPr marL="685800" indent="0">
              <a:buNone/>
              <a:defRPr/>
            </a:lvl3pPr>
            <a:lvl4pPr marL="1028700" indent="0">
              <a:buNone/>
              <a:defRPr/>
            </a:lvl4pPr>
            <a:lvl5pPr marL="1371600" indent="0">
              <a:buNone/>
              <a:defRPr/>
            </a:lvl5pPr>
          </a:lstStyle>
          <a:p>
            <a:pPr lvl="0"/>
            <a:r>
              <a:rPr lang="en-US"/>
              <a:t>Click to add subtitle</a:t>
            </a:r>
          </a:p>
        </p:txBody>
      </p:sp>
      <p:sp>
        <p:nvSpPr>
          <p:cNvPr id="7" name="Rectangle 6"/>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38613338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estion Contact">
    <p:spTree>
      <p:nvGrpSpPr>
        <p:cNvPr id="1" name=""/>
        <p:cNvGrpSpPr/>
        <p:nvPr/>
      </p:nvGrpSpPr>
      <p:grpSpPr>
        <a:xfrm>
          <a:off x="0" y="0"/>
          <a:ext cx="0" cy="0"/>
          <a:chOff x="0" y="0"/>
          <a:chExt cx="0" cy="0"/>
        </a:xfrm>
      </p:grpSpPr>
      <p:sp>
        <p:nvSpPr>
          <p:cNvPr id="6" name="Rectangle 5"/>
          <p:cNvSpPr/>
          <p:nvPr userDrawn="1"/>
        </p:nvSpPr>
        <p:spPr>
          <a:xfrm>
            <a:off x="0" y="1822593"/>
            <a:ext cx="9144000" cy="3415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Font typeface="Arial" panose="020B0604020202020204" pitchFamily="34" charset="0"/>
              <a:buNone/>
            </a:pPr>
            <a:endParaRPr lang="en-GB" sz="2000"/>
          </a:p>
        </p:txBody>
      </p:sp>
      <p:sp>
        <p:nvSpPr>
          <p:cNvPr id="2" name="Title 1"/>
          <p:cNvSpPr>
            <a:spLocks noGrp="1"/>
          </p:cNvSpPr>
          <p:nvPr>
            <p:ph type="title" hasCustomPrompt="1"/>
          </p:nvPr>
        </p:nvSpPr>
        <p:spPr>
          <a:xfrm>
            <a:off x="252000" y="699739"/>
            <a:ext cx="8640000" cy="900487"/>
          </a:xfrm>
        </p:spPr>
        <p:txBody>
          <a:bodyPr/>
          <a:lstStyle>
            <a:lvl1pPr>
              <a:defRPr/>
            </a:lvl1pPr>
          </a:lstStyle>
          <a:p>
            <a:r>
              <a:rPr lang="en-US"/>
              <a:t>Questions?</a:t>
            </a:r>
          </a:p>
        </p:txBody>
      </p:sp>
      <p:sp>
        <p:nvSpPr>
          <p:cNvPr id="7" name="Rectangle 6"/>
          <p:cNvSpPr/>
          <p:nvPr userDrawn="1"/>
        </p:nvSpPr>
        <p:spPr>
          <a:xfrm>
            <a:off x="0" y="482721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tx1"/>
                </a:solidFill>
              </a:rPr>
              <a:t>www.metoffice.gov.uk	</a:t>
            </a:r>
            <a:endParaRPr lang="en-GB" sz="800">
              <a:solidFill>
                <a:schemeClr val="tx1"/>
              </a:solidFill>
            </a:endParaRPr>
          </a:p>
        </p:txBody>
      </p:sp>
      <p:sp>
        <p:nvSpPr>
          <p:cNvPr id="8" name="Rectangle 7"/>
          <p:cNvSpPr/>
          <p:nvPr userDrawn="1"/>
        </p:nvSpPr>
        <p:spPr>
          <a:xfrm>
            <a:off x="4217158" y="4827213"/>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50">
              <a:tabLst/>
            </a:pPr>
            <a:r>
              <a:rPr lang="fr-BE" sz="800">
                <a:solidFill>
                  <a:schemeClr val="tx1"/>
                </a:solidFill>
              </a:rPr>
              <a:t>© Crown Copyright</a:t>
            </a:r>
            <a:r>
              <a:rPr lang="fr-BE" sz="800" baseline="0">
                <a:solidFill>
                  <a:schemeClr val="tx1"/>
                </a:solidFill>
              </a:rPr>
              <a:t> 2020, Met Office</a:t>
            </a:r>
            <a:endParaRPr lang="en-GB" sz="800">
              <a:solidFill>
                <a:schemeClr val="tx1"/>
              </a:solidFill>
            </a:endParaRPr>
          </a:p>
        </p:txBody>
      </p:sp>
      <p:sp>
        <p:nvSpPr>
          <p:cNvPr id="4" name="TextBox 3"/>
          <p:cNvSpPr txBox="1"/>
          <p:nvPr userDrawn="1"/>
        </p:nvSpPr>
        <p:spPr>
          <a:xfrm>
            <a:off x="246704" y="2004607"/>
            <a:ext cx="8640000" cy="338554"/>
          </a:xfrm>
          <a:prstGeom prst="rect">
            <a:avLst/>
          </a:prstGeom>
          <a:noFill/>
        </p:spPr>
        <p:txBody>
          <a:bodyPr wrap="square" rtlCol="0" anchor="ctr">
            <a:spAutoFit/>
          </a:bodyPr>
          <a:lstStyle/>
          <a:p>
            <a:r>
              <a:rPr lang="fr-BE" sz="1600"/>
              <a:t>For more information </a:t>
            </a:r>
            <a:r>
              <a:rPr lang="fr-BE" sz="1600" err="1"/>
              <a:t>please</a:t>
            </a:r>
            <a:r>
              <a:rPr lang="fr-BE" sz="1600"/>
              <a:t> contact</a:t>
            </a:r>
            <a:endParaRPr lang="en-GB" sz="1600"/>
          </a:p>
        </p:txBody>
      </p:sp>
      <p:sp>
        <p:nvSpPr>
          <p:cNvPr id="10" name="Text Placeholder 9"/>
          <p:cNvSpPr>
            <a:spLocks noGrp="1"/>
          </p:cNvSpPr>
          <p:nvPr>
            <p:ph type="body" sz="quarter" idx="10" hasCustomPrompt="1"/>
          </p:nvPr>
        </p:nvSpPr>
        <p:spPr>
          <a:xfrm>
            <a:off x="786704" y="3994278"/>
            <a:ext cx="8100000" cy="360000"/>
          </a:xfrm>
        </p:spPr>
        <p:txBody>
          <a:bodyPr anchor="ctr">
            <a:normAutofit/>
          </a:bodyPr>
          <a:lstStyle>
            <a:lvl1pPr marL="0" indent="0">
              <a:buNone/>
              <a:defRPr sz="1600" baseline="0"/>
            </a:lvl1pPr>
          </a:lstStyle>
          <a:p>
            <a:pPr lvl="0"/>
            <a:r>
              <a:rPr lang="en-US"/>
              <a:t>Insert phone number here</a:t>
            </a:r>
            <a:endParaRPr lang="en-GB"/>
          </a:p>
        </p:txBody>
      </p:sp>
      <p:sp>
        <p:nvSpPr>
          <p:cNvPr id="14" name="Text Placeholder 9"/>
          <p:cNvSpPr>
            <a:spLocks noGrp="1"/>
          </p:cNvSpPr>
          <p:nvPr>
            <p:ph type="body" sz="quarter" idx="11" hasCustomPrompt="1"/>
          </p:nvPr>
        </p:nvSpPr>
        <p:spPr>
          <a:xfrm>
            <a:off x="786704" y="3308732"/>
            <a:ext cx="8100000" cy="360000"/>
          </a:xfrm>
        </p:spPr>
        <p:txBody>
          <a:bodyPr anchor="ctr">
            <a:normAutofit/>
          </a:bodyPr>
          <a:lstStyle>
            <a:lvl1pPr marL="0" indent="0">
              <a:buNone/>
              <a:defRPr sz="1600"/>
            </a:lvl1pPr>
          </a:lstStyle>
          <a:p>
            <a:pPr lvl="0"/>
            <a:r>
              <a:rPr lang="en-US"/>
              <a:t>Insert e-mail here</a:t>
            </a:r>
            <a:endParaRPr lang="en-GB"/>
          </a:p>
        </p:txBody>
      </p:sp>
      <p:pic>
        <p:nvPicPr>
          <p:cNvPr id="16" name="email-icon.png"/>
          <p:cNvPicPr>
            <a:picLocks noChangeAspect="1"/>
          </p:cNvPicPr>
          <p:nvPr userDrawn="1"/>
        </p:nvPicPr>
        <p:blipFill>
          <a:blip r:embed="rId2" cstate="print"/>
          <a:stretch>
            <a:fillRect/>
          </a:stretch>
        </p:blipFill>
        <p:spPr>
          <a:xfrm>
            <a:off x="379161" y="3293168"/>
            <a:ext cx="357677" cy="396000"/>
          </a:xfrm>
          <a:prstGeom prst="rect">
            <a:avLst/>
          </a:prstGeom>
          <a:ln w="12700">
            <a:miter lim="400000"/>
          </a:ln>
        </p:spPr>
      </p:pic>
      <p:pic>
        <p:nvPicPr>
          <p:cNvPr id="17" name="phone-icon.png"/>
          <p:cNvPicPr>
            <a:picLocks noChangeAspect="1"/>
          </p:cNvPicPr>
          <p:nvPr userDrawn="1"/>
        </p:nvPicPr>
        <p:blipFill>
          <a:blip r:embed="rId3" cstate="print"/>
          <a:stretch>
            <a:fillRect/>
          </a:stretch>
        </p:blipFill>
        <p:spPr>
          <a:xfrm>
            <a:off x="350419" y="3969028"/>
            <a:ext cx="415161" cy="396000"/>
          </a:xfrm>
          <a:prstGeom prst="rect">
            <a:avLst/>
          </a:prstGeom>
          <a:ln w="12700">
            <a:miter lim="400000"/>
          </a:ln>
        </p:spPr>
      </p:pic>
      <p:pic>
        <p:nvPicPr>
          <p:cNvPr id="18" name="web-icon.png"/>
          <p:cNvPicPr>
            <a:picLocks noChangeAspect="1"/>
          </p:cNvPicPr>
          <p:nvPr userDrawn="1"/>
        </p:nvPicPr>
        <p:blipFill>
          <a:blip r:embed="rId4" cstate="print"/>
          <a:stretch>
            <a:fillRect/>
          </a:stretch>
        </p:blipFill>
        <p:spPr>
          <a:xfrm>
            <a:off x="324000" y="2617307"/>
            <a:ext cx="467999" cy="396000"/>
          </a:xfrm>
          <a:prstGeom prst="rect">
            <a:avLst/>
          </a:prstGeom>
          <a:ln w="12700">
            <a:miter lim="400000"/>
          </a:ln>
        </p:spPr>
      </p:pic>
      <p:sp>
        <p:nvSpPr>
          <p:cNvPr id="15" name="Text Placeholder 9">
            <a:extLst>
              <a:ext uri="{FF2B5EF4-FFF2-40B4-BE49-F238E27FC236}">
                <a16:creationId xmlns:a16="http://schemas.microsoft.com/office/drawing/2014/main" id="{DF812764-35C6-4759-8316-7323965CEE11}"/>
              </a:ext>
            </a:extLst>
          </p:cNvPr>
          <p:cNvSpPr>
            <a:spLocks noGrp="1"/>
          </p:cNvSpPr>
          <p:nvPr>
            <p:ph type="body" sz="quarter" idx="12" hasCustomPrompt="1"/>
          </p:nvPr>
        </p:nvSpPr>
        <p:spPr>
          <a:xfrm>
            <a:off x="786704" y="2627841"/>
            <a:ext cx="8100000" cy="360000"/>
          </a:xfrm>
        </p:spPr>
        <p:txBody>
          <a:bodyPr anchor="ctr">
            <a:normAutofit/>
          </a:bodyPr>
          <a:lstStyle>
            <a:lvl1pPr marL="0" indent="0">
              <a:buNone/>
              <a:defRPr sz="1600"/>
            </a:lvl1pPr>
          </a:lstStyle>
          <a:p>
            <a:pPr lvl="0"/>
            <a:r>
              <a:rPr lang="en-US"/>
              <a:t>www.metoffice.gov.uk</a:t>
            </a:r>
            <a:endParaRPr lang="en-GB"/>
          </a:p>
        </p:txBody>
      </p:sp>
    </p:spTree>
    <p:extLst>
      <p:ext uri="{BB962C8B-B14F-4D97-AF65-F5344CB8AC3E}">
        <p14:creationId xmlns:p14="http://schemas.microsoft.com/office/powerpoint/2010/main" val="720251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 option 3">
    <p:spTree>
      <p:nvGrpSpPr>
        <p:cNvPr id="1" name=""/>
        <p:cNvGrpSpPr/>
        <p:nvPr/>
      </p:nvGrpSpPr>
      <p:grpSpPr>
        <a:xfrm>
          <a:off x="0" y="0"/>
          <a:ext cx="0" cy="0"/>
          <a:chOff x="0" y="0"/>
          <a:chExt cx="0" cy="0"/>
        </a:xfrm>
      </p:grpSpPr>
      <p:pic>
        <p:nvPicPr>
          <p:cNvPr id="7" name="cover-backg-2.jpg"/>
          <p:cNvPicPr>
            <a:picLocks noChangeAspect="1"/>
          </p:cNvPicPr>
          <p:nvPr userDrawn="1"/>
        </p:nvPicPr>
        <p:blipFill>
          <a:blip r:embed="rId2" cstate="print"/>
          <a:stretch>
            <a:fillRect/>
          </a:stretch>
        </p:blipFill>
        <p:spPr>
          <a:xfrm>
            <a:off x="0" y="0"/>
            <a:ext cx="9161294" cy="5153228"/>
          </a:xfrm>
          <a:prstGeom prst="rect">
            <a:avLst/>
          </a:prstGeom>
          <a:ln w="12700">
            <a:miter lim="400000"/>
          </a:ln>
        </p:spPr>
      </p:pic>
      <p:sp>
        <p:nvSpPr>
          <p:cNvPr id="2" name="Title 1"/>
          <p:cNvSpPr>
            <a:spLocks noGrp="1"/>
          </p:cNvSpPr>
          <p:nvPr>
            <p:ph type="ctrTitle"/>
          </p:nvPr>
        </p:nvSpPr>
        <p:spPr>
          <a:xfrm>
            <a:off x="252000" y="698400"/>
            <a:ext cx="8640000" cy="1157696"/>
          </a:xfrm>
        </p:spPr>
        <p:txBody>
          <a:bodyPr anchor="b">
            <a:normAutofit/>
          </a:bodyPr>
          <a:lstStyle>
            <a:lvl1pPr algn="l">
              <a:defRPr sz="3200">
                <a:solidFill>
                  <a:schemeClr val="bg2"/>
                </a:solidFill>
              </a:defRPr>
            </a:lvl1pPr>
          </a:lstStyle>
          <a:p>
            <a:r>
              <a:rPr lang="en-US"/>
              <a:t>Click to edit Master title style</a:t>
            </a:r>
          </a:p>
        </p:txBody>
      </p:sp>
      <p:sp>
        <p:nvSpPr>
          <p:cNvPr id="3" name="Subtitle 2"/>
          <p:cNvSpPr>
            <a:spLocks noGrp="1"/>
          </p:cNvSpPr>
          <p:nvPr>
            <p:ph type="subTitle" idx="1"/>
          </p:nvPr>
        </p:nvSpPr>
        <p:spPr>
          <a:xfrm>
            <a:off x="252000" y="2129051"/>
            <a:ext cx="8640000" cy="1814299"/>
          </a:xfrm>
        </p:spPr>
        <p:txBody>
          <a:bodyPr/>
          <a:lstStyle>
            <a:lvl1pPr marL="0" indent="0" algn="l">
              <a:buNone/>
              <a:defRPr sz="180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Rectangle 7"/>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bg2"/>
                </a:solidFill>
              </a:rPr>
              <a:t>www.metoffice.gov.uk	</a:t>
            </a:r>
            <a:endParaRPr lang="en-GB" sz="800">
              <a:solidFill>
                <a:schemeClr val="bg2"/>
              </a:solidFill>
            </a:endParaRPr>
          </a:p>
        </p:txBody>
      </p:sp>
      <p:sp>
        <p:nvSpPr>
          <p:cNvPr id="9" name="Rectangle 8"/>
          <p:cNvSpPr/>
          <p:nvPr userDrawn="1"/>
        </p:nvSpPr>
        <p:spPr>
          <a:xfrm>
            <a:off x="4217158" y="4735773"/>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50">
              <a:tabLst/>
            </a:pPr>
            <a:r>
              <a:rPr lang="fr-BE" sz="800">
                <a:solidFill>
                  <a:schemeClr val="bg2"/>
                </a:solidFill>
              </a:rPr>
              <a:t>© Crown Copyright</a:t>
            </a:r>
            <a:r>
              <a:rPr lang="fr-BE" sz="800" baseline="0">
                <a:solidFill>
                  <a:schemeClr val="bg2"/>
                </a:solidFill>
              </a:rPr>
              <a:t> 2020, Met Office</a:t>
            </a:r>
            <a:endParaRPr lang="en-GB" sz="800">
              <a:solidFill>
                <a:schemeClr val="bg2"/>
              </a:solidFill>
            </a:endParaRPr>
          </a:p>
        </p:txBody>
      </p:sp>
      <p:pic>
        <p:nvPicPr>
          <p:cNvPr id="10" name="MO_MASTER_for_dark_backg_RBG.png"/>
          <p:cNvPicPr>
            <a:picLocks noChangeAspect="1"/>
          </p:cNvPicPr>
          <p:nvPr userDrawn="1"/>
        </p:nvPicPr>
        <p:blipFill>
          <a:blip r:embed="rId3" cstate="print"/>
          <a:stretch>
            <a:fillRect/>
          </a:stretch>
        </p:blipFill>
        <p:spPr>
          <a:xfrm>
            <a:off x="183600" y="54000"/>
            <a:ext cx="1803780" cy="565650"/>
          </a:xfrm>
          <a:prstGeom prst="rect">
            <a:avLst/>
          </a:prstGeom>
          <a:ln w="12700">
            <a:miter lim="400000"/>
          </a:ln>
        </p:spPr>
      </p:pic>
    </p:spTree>
    <p:extLst>
      <p:ext uri="{BB962C8B-B14F-4D97-AF65-F5344CB8AC3E}">
        <p14:creationId xmlns:p14="http://schemas.microsoft.com/office/powerpoint/2010/main" val="1345083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 option 4">
    <p:spTree>
      <p:nvGrpSpPr>
        <p:cNvPr id="1" name=""/>
        <p:cNvGrpSpPr/>
        <p:nvPr/>
      </p:nvGrpSpPr>
      <p:grpSpPr>
        <a:xfrm>
          <a:off x="0" y="0"/>
          <a:ext cx="0" cy="0"/>
          <a:chOff x="0" y="0"/>
          <a:chExt cx="0" cy="0"/>
        </a:xfrm>
      </p:grpSpPr>
      <p:sp>
        <p:nvSpPr>
          <p:cNvPr id="2" name="Title 1"/>
          <p:cNvSpPr>
            <a:spLocks noGrp="1"/>
          </p:cNvSpPr>
          <p:nvPr>
            <p:ph type="ctrTitle"/>
          </p:nvPr>
        </p:nvSpPr>
        <p:spPr>
          <a:xfrm>
            <a:off x="252000" y="698400"/>
            <a:ext cx="8640000" cy="1157696"/>
          </a:xfrm>
        </p:spPr>
        <p:txBody>
          <a:bodyPr anchor="b">
            <a:normAutofit/>
          </a:bodyPr>
          <a:lstStyle>
            <a:lvl1pPr algn="l">
              <a:defRPr sz="3600">
                <a:solidFill>
                  <a:schemeClr val="tx1"/>
                </a:solidFill>
              </a:defRPr>
            </a:lvl1pPr>
          </a:lstStyle>
          <a:p>
            <a:r>
              <a:rPr lang="en-US"/>
              <a:t>Click to edit Master title style</a:t>
            </a:r>
          </a:p>
        </p:txBody>
      </p:sp>
      <p:sp>
        <p:nvSpPr>
          <p:cNvPr id="3" name="Subtitle 2"/>
          <p:cNvSpPr>
            <a:spLocks noGrp="1"/>
          </p:cNvSpPr>
          <p:nvPr>
            <p:ph type="subTitle" idx="1"/>
          </p:nvPr>
        </p:nvSpPr>
        <p:spPr>
          <a:xfrm>
            <a:off x="252000" y="2129051"/>
            <a:ext cx="8640000" cy="1814299"/>
          </a:xfrm>
        </p:spPr>
        <p:txBody>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Rectangle 4"/>
          <p:cNvSpPr/>
          <p:nvPr userDrawn="1"/>
        </p:nvSpPr>
        <p:spPr>
          <a:xfrm>
            <a:off x="4217158" y="4735773"/>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50">
              <a:tabLst/>
            </a:pPr>
            <a:r>
              <a:rPr lang="fr-BE" sz="800">
                <a:solidFill>
                  <a:schemeClr val="tx1"/>
                </a:solidFill>
              </a:rPr>
              <a:t>© Crown Copyright</a:t>
            </a:r>
            <a:r>
              <a:rPr lang="fr-BE" sz="800" baseline="0">
                <a:solidFill>
                  <a:schemeClr val="tx1"/>
                </a:solidFill>
              </a:rPr>
              <a:t> 2020, Met Office</a:t>
            </a:r>
            <a:endParaRPr lang="en-GB" sz="800">
              <a:solidFill>
                <a:schemeClr val="tx1"/>
              </a:solidFill>
            </a:endParaRPr>
          </a:p>
        </p:txBody>
      </p:sp>
      <p:sp>
        <p:nvSpPr>
          <p:cNvPr id="6" name="Rectangle 5"/>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tx1"/>
                </a:solidFill>
              </a:rPr>
              <a:t>www.metoffice.gov.uk</a:t>
            </a:r>
            <a:r>
              <a:rPr lang="fr-BE" sz="800">
                <a:solidFill>
                  <a:schemeClr val="bg2"/>
                </a:solidFill>
              </a:rPr>
              <a:t>	</a:t>
            </a:r>
            <a:endParaRPr lang="en-GB" sz="800">
              <a:solidFill>
                <a:schemeClr val="bg2"/>
              </a:solidFill>
            </a:endParaRPr>
          </a:p>
        </p:txBody>
      </p:sp>
    </p:spTree>
    <p:extLst>
      <p:ext uri="{BB962C8B-B14F-4D97-AF65-F5344CB8AC3E}">
        <p14:creationId xmlns:p14="http://schemas.microsoft.com/office/powerpoint/2010/main" val="3609362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_Title slide - option 4">
    <p:spTree>
      <p:nvGrpSpPr>
        <p:cNvPr id="1" name=""/>
        <p:cNvGrpSpPr/>
        <p:nvPr/>
      </p:nvGrpSpPr>
      <p:grpSpPr>
        <a:xfrm>
          <a:off x="0" y="0"/>
          <a:ext cx="0" cy="0"/>
          <a:chOff x="0" y="0"/>
          <a:chExt cx="0" cy="0"/>
        </a:xfrm>
      </p:grpSpPr>
      <p:sp>
        <p:nvSpPr>
          <p:cNvPr id="2" name="Title 1"/>
          <p:cNvSpPr>
            <a:spLocks noGrp="1"/>
          </p:cNvSpPr>
          <p:nvPr>
            <p:ph type="ctrTitle"/>
          </p:nvPr>
        </p:nvSpPr>
        <p:spPr>
          <a:xfrm>
            <a:off x="252000" y="698400"/>
            <a:ext cx="8640000" cy="1157696"/>
          </a:xfrm>
        </p:spPr>
        <p:txBody>
          <a:bodyPr anchor="b">
            <a:normAutofit/>
          </a:bodyPr>
          <a:lstStyle>
            <a:lvl1pPr algn="l">
              <a:defRPr sz="3600">
                <a:solidFill>
                  <a:schemeClr val="tx1"/>
                </a:solidFill>
              </a:defRPr>
            </a:lvl1pPr>
          </a:lstStyle>
          <a:p>
            <a:r>
              <a:rPr lang="en-US"/>
              <a:t>Click to edit Master title style</a:t>
            </a:r>
          </a:p>
        </p:txBody>
      </p:sp>
      <p:sp>
        <p:nvSpPr>
          <p:cNvPr id="3" name="Subtitle 2"/>
          <p:cNvSpPr>
            <a:spLocks noGrp="1"/>
          </p:cNvSpPr>
          <p:nvPr>
            <p:ph type="subTitle" idx="1"/>
          </p:nvPr>
        </p:nvSpPr>
        <p:spPr>
          <a:xfrm>
            <a:off x="252000" y="2129051"/>
            <a:ext cx="8640000" cy="1814299"/>
          </a:xfrm>
        </p:spPr>
        <p:txBody>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Rectangle 4"/>
          <p:cNvSpPr/>
          <p:nvPr userDrawn="1"/>
        </p:nvSpPr>
        <p:spPr>
          <a:xfrm>
            <a:off x="4217158" y="4735773"/>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50">
              <a:tabLst/>
            </a:pPr>
            <a:r>
              <a:rPr lang="fr-BE" sz="800">
                <a:solidFill>
                  <a:schemeClr val="tx1"/>
                </a:solidFill>
              </a:rPr>
              <a:t>© Crown Copyright</a:t>
            </a:r>
            <a:r>
              <a:rPr lang="fr-BE" sz="800" baseline="0">
                <a:solidFill>
                  <a:schemeClr val="tx1"/>
                </a:solidFill>
              </a:rPr>
              <a:t> 2020, Met Office</a:t>
            </a:r>
            <a:endParaRPr lang="en-GB" sz="800">
              <a:solidFill>
                <a:schemeClr val="tx1"/>
              </a:solidFill>
            </a:endParaRPr>
          </a:p>
        </p:txBody>
      </p:sp>
      <p:sp>
        <p:nvSpPr>
          <p:cNvPr id="6" name="Rectangle 5"/>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tx1"/>
                </a:solidFill>
              </a:rPr>
              <a:t>www.metoffice.gov.uk</a:t>
            </a:r>
            <a:r>
              <a:rPr lang="fr-BE" sz="800">
                <a:solidFill>
                  <a:schemeClr val="bg2"/>
                </a:solidFill>
              </a:rPr>
              <a:t>	</a:t>
            </a:r>
            <a:endParaRPr lang="en-GB" sz="800">
              <a:solidFill>
                <a:schemeClr val="bg2"/>
              </a:solidFill>
            </a:endParaRPr>
          </a:p>
        </p:txBody>
      </p:sp>
      <p:sp>
        <p:nvSpPr>
          <p:cNvPr id="7" name="Shape 48"/>
          <p:cNvSpPr/>
          <p:nvPr userDrawn="1"/>
        </p:nvSpPr>
        <p:spPr>
          <a:xfrm>
            <a:off x="-1" y="-6009"/>
            <a:ext cx="9144002" cy="687642"/>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FFFFFF"/>
                </a:solidFill>
                <a:effectLst/>
                <a:uLnTx/>
                <a:uFillTx/>
                <a:latin typeface="Arial"/>
                <a:sym typeface="Helvetica Light"/>
              </a:rPr>
              <a:t>  </a:t>
            </a:r>
          </a:p>
        </p:txBody>
      </p:sp>
      <p:pic>
        <p:nvPicPr>
          <p:cNvPr id="9" name="MO_MASTER_for_dark_backg_RBG.png"/>
          <p:cNvPicPr>
            <a:picLocks noChangeAspect="1"/>
          </p:cNvPicPr>
          <p:nvPr userDrawn="1"/>
        </p:nvPicPr>
        <p:blipFill>
          <a:blip r:embed="rId3" cstate="print"/>
          <a:stretch>
            <a:fillRect/>
          </a:stretch>
        </p:blipFill>
        <p:spPr>
          <a:xfrm>
            <a:off x="183600" y="54000"/>
            <a:ext cx="1803780" cy="565650"/>
          </a:xfrm>
          <a:prstGeom prst="rect">
            <a:avLst/>
          </a:prstGeom>
          <a:ln w="12700">
            <a:miter lim="400000"/>
          </a:ln>
        </p:spPr>
      </p:pic>
    </p:spTree>
    <p:extLst>
      <p:ext uri="{BB962C8B-B14F-4D97-AF65-F5344CB8AC3E}">
        <p14:creationId xmlns:p14="http://schemas.microsoft.com/office/powerpoint/2010/main" val="3284869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 option 5">
    <p:spTree>
      <p:nvGrpSpPr>
        <p:cNvPr id="1" name=""/>
        <p:cNvGrpSpPr/>
        <p:nvPr/>
      </p:nvGrpSpPr>
      <p:grpSpPr>
        <a:xfrm>
          <a:off x="0" y="0"/>
          <a:ext cx="0" cy="0"/>
          <a:chOff x="0" y="0"/>
          <a:chExt cx="0" cy="0"/>
        </a:xfrm>
      </p:grpSpPr>
      <p:sp>
        <p:nvSpPr>
          <p:cNvPr id="2" name="Title 1"/>
          <p:cNvSpPr>
            <a:spLocks noGrp="1"/>
          </p:cNvSpPr>
          <p:nvPr>
            <p:ph type="ctrTitle"/>
          </p:nvPr>
        </p:nvSpPr>
        <p:spPr>
          <a:xfrm>
            <a:off x="252000" y="698400"/>
            <a:ext cx="8640000" cy="1157696"/>
          </a:xfrm>
        </p:spPr>
        <p:txBody>
          <a:bodyPr anchor="b">
            <a:normAutofit/>
          </a:bodyPr>
          <a:lstStyle>
            <a:lvl1pPr algn="l">
              <a:defRPr sz="3600">
                <a:solidFill>
                  <a:schemeClr val="tx1"/>
                </a:solidFill>
              </a:defRPr>
            </a:lvl1pPr>
          </a:lstStyle>
          <a:p>
            <a:r>
              <a:rPr lang="en-US"/>
              <a:t>Click to edit Master title style</a:t>
            </a:r>
          </a:p>
        </p:txBody>
      </p:sp>
      <p:sp>
        <p:nvSpPr>
          <p:cNvPr id="3" name="Subtitle 2"/>
          <p:cNvSpPr>
            <a:spLocks noGrp="1"/>
          </p:cNvSpPr>
          <p:nvPr>
            <p:ph type="subTitle" idx="1"/>
          </p:nvPr>
        </p:nvSpPr>
        <p:spPr>
          <a:xfrm>
            <a:off x="252000" y="2129051"/>
            <a:ext cx="8640000" cy="1814299"/>
          </a:xfrm>
        </p:spPr>
        <p:txBody>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Shape 64"/>
          <p:cNvSpPr/>
          <p:nvPr userDrawn="1"/>
        </p:nvSpPr>
        <p:spPr>
          <a:xfrm flipV="1">
            <a:off x="2141935"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a:ln>
                <a:noFill/>
              </a:ln>
              <a:solidFill>
                <a:srgbClr val="2A2A2A"/>
              </a:solidFill>
              <a:effectLst/>
              <a:uLnTx/>
              <a:uFillTx/>
              <a:latin typeface="Arial"/>
              <a:sym typeface="Helvetica Light"/>
            </a:endParaRPr>
          </a:p>
        </p:txBody>
      </p:sp>
      <p:sp>
        <p:nvSpPr>
          <p:cNvPr id="5" name="Shape 68"/>
          <p:cNvSpPr/>
          <p:nvPr userDrawn="1"/>
        </p:nvSpPr>
        <p:spPr>
          <a:xfrm>
            <a:off x="7531089" y="204551"/>
            <a:ext cx="1360911" cy="270000"/>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lstStyle/>
          <a:p>
            <a:pPr marL="0" marR="0" lvl="0" indent="0" algn="l" defTabSz="342900"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a:ln>
                  <a:noFill/>
                </a:ln>
                <a:solidFill>
                  <a:srgbClr val="2A2A2A"/>
                </a:solidFill>
                <a:effectLst/>
                <a:uLnTx/>
                <a:uFillTx/>
                <a:latin typeface="Arial"/>
                <a:cs typeface="Arial"/>
                <a:sym typeface="Arial"/>
              </a:rPr>
              <a:t>Working together </a:t>
            </a:r>
            <a:br>
              <a:rPr kumimoji="0" sz="800" b="0" i="0" u="none" strike="noStrike" kern="0" cap="none" spc="0" normalizeH="0" baseline="0" noProof="0">
                <a:ln>
                  <a:noFill/>
                </a:ln>
                <a:solidFill>
                  <a:srgbClr val="2A2A2A"/>
                </a:solidFill>
                <a:effectLst/>
                <a:uLnTx/>
                <a:uFillTx/>
                <a:latin typeface="Arial"/>
                <a:cs typeface="Arial"/>
                <a:sym typeface="Arial"/>
              </a:rPr>
            </a:br>
            <a:r>
              <a:rPr kumimoji="0" sz="800" b="0" i="0" u="none" strike="noStrike" kern="0" cap="none" spc="0" normalizeH="0" baseline="0" noProof="0">
                <a:ln>
                  <a:noFill/>
                </a:ln>
                <a:solidFill>
                  <a:srgbClr val="2A2A2A"/>
                </a:solidFill>
                <a:effectLst/>
                <a:uLnTx/>
                <a:uFillTx/>
                <a:latin typeface="Arial"/>
                <a:cs typeface="Arial"/>
                <a:sym typeface="Arial"/>
              </a:rPr>
              <a:t>(enter working relationship)</a:t>
            </a:r>
          </a:p>
        </p:txBody>
      </p:sp>
      <p:sp>
        <p:nvSpPr>
          <p:cNvPr id="6"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a:t>Click icon to add picture</a:t>
            </a:r>
            <a:endParaRPr lang="en-GB"/>
          </a:p>
        </p:txBody>
      </p:sp>
      <p:sp>
        <p:nvSpPr>
          <p:cNvPr id="7" name="Shape 70"/>
          <p:cNvSpPr>
            <a:spLocks noGrp="1"/>
          </p:cNvSpPr>
          <p:nvPr>
            <p:ph type="pic" sz="quarter" idx="14"/>
          </p:nvPr>
        </p:nvSpPr>
        <p:spPr>
          <a:xfrm>
            <a:off x="3577935"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a:p>
        </p:txBody>
      </p:sp>
      <p:sp>
        <p:nvSpPr>
          <p:cNvPr id="8" name="Shape 71"/>
          <p:cNvSpPr>
            <a:spLocks noGrp="1"/>
          </p:cNvSpPr>
          <p:nvPr>
            <p:ph type="pic" sz="quarter" idx="15"/>
          </p:nvPr>
        </p:nvSpPr>
        <p:spPr>
          <a:xfrm>
            <a:off x="4928103"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a:p>
        </p:txBody>
      </p:sp>
      <p:sp>
        <p:nvSpPr>
          <p:cNvPr id="9" name="Shape 64"/>
          <p:cNvSpPr/>
          <p:nvPr userDrawn="1"/>
        </p:nvSpPr>
        <p:spPr>
          <a:xfrm flipV="1">
            <a:off x="3490913"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a:ln>
                <a:noFill/>
              </a:ln>
              <a:solidFill>
                <a:srgbClr val="2A2A2A"/>
              </a:solidFill>
              <a:effectLst/>
              <a:uLnTx/>
              <a:uFillTx/>
              <a:latin typeface="Arial"/>
              <a:sym typeface="Helvetica Light"/>
            </a:endParaRPr>
          </a:p>
        </p:txBody>
      </p:sp>
      <p:sp>
        <p:nvSpPr>
          <p:cNvPr id="10" name="Shape 64"/>
          <p:cNvSpPr/>
          <p:nvPr userDrawn="1"/>
        </p:nvSpPr>
        <p:spPr>
          <a:xfrm flipV="1">
            <a:off x="4842272"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a:ln>
                <a:noFill/>
              </a:ln>
              <a:solidFill>
                <a:srgbClr val="2A2A2A"/>
              </a:solidFill>
              <a:effectLst/>
              <a:uLnTx/>
              <a:uFillTx/>
              <a:latin typeface="Arial"/>
              <a:sym typeface="Helvetica Light"/>
            </a:endParaRPr>
          </a:p>
        </p:txBody>
      </p:sp>
      <p:sp>
        <p:nvSpPr>
          <p:cNvPr id="11" name="Shape 64"/>
          <p:cNvSpPr/>
          <p:nvPr userDrawn="1"/>
        </p:nvSpPr>
        <p:spPr>
          <a:xfrm flipV="1">
            <a:off x="6192441"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a:ln>
                <a:noFill/>
              </a:ln>
              <a:solidFill>
                <a:srgbClr val="2A2A2A"/>
              </a:solidFill>
              <a:effectLst/>
              <a:uLnTx/>
              <a:uFillTx/>
              <a:latin typeface="Arial"/>
              <a:sym typeface="Helvetica Light"/>
            </a:endParaRPr>
          </a:p>
        </p:txBody>
      </p:sp>
      <p:sp>
        <p:nvSpPr>
          <p:cNvPr id="12" name="Shape 71"/>
          <p:cNvSpPr>
            <a:spLocks noGrp="1"/>
          </p:cNvSpPr>
          <p:nvPr>
            <p:ph type="pic" sz="quarter" idx="17"/>
          </p:nvPr>
        </p:nvSpPr>
        <p:spPr>
          <a:xfrm>
            <a:off x="6273702"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a:p>
        </p:txBody>
      </p:sp>
      <p:sp>
        <p:nvSpPr>
          <p:cNvPr id="13" name="Rectangle 12"/>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tx1"/>
                </a:solidFill>
              </a:rPr>
              <a:t>www.metoffice.gov.uk</a:t>
            </a:r>
            <a:r>
              <a:rPr lang="fr-BE" sz="800">
                <a:solidFill>
                  <a:schemeClr val="bg2"/>
                </a:solidFill>
              </a:rPr>
              <a:t>	</a:t>
            </a:r>
            <a:endParaRPr lang="en-GB" sz="800">
              <a:solidFill>
                <a:schemeClr val="bg2"/>
              </a:solidFill>
            </a:endParaRPr>
          </a:p>
        </p:txBody>
      </p:sp>
      <p:sp>
        <p:nvSpPr>
          <p:cNvPr id="14" name="Rectangle 13"/>
          <p:cNvSpPr/>
          <p:nvPr userDrawn="1"/>
        </p:nvSpPr>
        <p:spPr>
          <a:xfrm>
            <a:off x="4217158" y="4735773"/>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50">
              <a:tabLst/>
            </a:pPr>
            <a:r>
              <a:rPr lang="fr-BE" sz="800">
                <a:solidFill>
                  <a:schemeClr val="tx1"/>
                </a:solidFill>
              </a:rPr>
              <a:t>© Crown Copyright</a:t>
            </a:r>
            <a:r>
              <a:rPr lang="fr-BE" sz="800" baseline="0">
                <a:solidFill>
                  <a:schemeClr val="tx1"/>
                </a:solidFill>
              </a:rPr>
              <a:t> 2020, Met Office</a:t>
            </a:r>
            <a:endParaRPr lang="en-GB" sz="800">
              <a:solidFill>
                <a:schemeClr val="tx1"/>
              </a:solidFill>
            </a:endParaRPr>
          </a:p>
        </p:txBody>
      </p:sp>
    </p:spTree>
    <p:extLst>
      <p:ext uri="{BB962C8B-B14F-4D97-AF65-F5344CB8AC3E}">
        <p14:creationId xmlns:p14="http://schemas.microsoft.com/office/powerpoint/2010/main" val="2319979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 option 5">
    <p:spTree>
      <p:nvGrpSpPr>
        <p:cNvPr id="1" name=""/>
        <p:cNvGrpSpPr/>
        <p:nvPr/>
      </p:nvGrpSpPr>
      <p:grpSpPr>
        <a:xfrm>
          <a:off x="0" y="0"/>
          <a:ext cx="0" cy="0"/>
          <a:chOff x="0" y="0"/>
          <a:chExt cx="0" cy="0"/>
        </a:xfrm>
      </p:grpSpPr>
      <p:sp>
        <p:nvSpPr>
          <p:cNvPr id="15" name="Shape 48"/>
          <p:cNvSpPr/>
          <p:nvPr userDrawn="1"/>
        </p:nvSpPr>
        <p:spPr>
          <a:xfrm>
            <a:off x="-1" y="-6009"/>
            <a:ext cx="9144002" cy="687642"/>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FFFFFF"/>
                </a:solidFill>
                <a:effectLst/>
                <a:uLnTx/>
                <a:uFillTx/>
                <a:latin typeface="Arial"/>
                <a:sym typeface="Helvetica Light"/>
              </a:rPr>
              <a:t>  </a:t>
            </a:r>
          </a:p>
        </p:txBody>
      </p:sp>
      <p:sp>
        <p:nvSpPr>
          <p:cNvPr id="2" name="Title 1"/>
          <p:cNvSpPr>
            <a:spLocks noGrp="1"/>
          </p:cNvSpPr>
          <p:nvPr>
            <p:ph type="ctrTitle"/>
          </p:nvPr>
        </p:nvSpPr>
        <p:spPr>
          <a:xfrm>
            <a:off x="252000" y="698400"/>
            <a:ext cx="8640000" cy="1157696"/>
          </a:xfrm>
        </p:spPr>
        <p:txBody>
          <a:bodyPr anchor="b">
            <a:normAutofit/>
          </a:bodyPr>
          <a:lstStyle>
            <a:lvl1pPr algn="l">
              <a:defRPr sz="3600">
                <a:solidFill>
                  <a:schemeClr val="tx1"/>
                </a:solidFill>
              </a:defRPr>
            </a:lvl1pPr>
          </a:lstStyle>
          <a:p>
            <a:r>
              <a:rPr lang="en-US"/>
              <a:t>Click to edit Master title style</a:t>
            </a:r>
          </a:p>
        </p:txBody>
      </p:sp>
      <p:sp>
        <p:nvSpPr>
          <p:cNvPr id="3" name="Subtitle 2"/>
          <p:cNvSpPr>
            <a:spLocks noGrp="1"/>
          </p:cNvSpPr>
          <p:nvPr>
            <p:ph type="subTitle" idx="1"/>
          </p:nvPr>
        </p:nvSpPr>
        <p:spPr>
          <a:xfrm>
            <a:off x="252000" y="2129051"/>
            <a:ext cx="8640000" cy="1814299"/>
          </a:xfrm>
        </p:spPr>
        <p:txBody>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Shape 64"/>
          <p:cNvSpPr/>
          <p:nvPr userDrawn="1"/>
        </p:nvSpPr>
        <p:spPr>
          <a:xfrm flipV="1">
            <a:off x="2141935"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a:ln>
                <a:noFill/>
              </a:ln>
              <a:solidFill>
                <a:srgbClr val="2A2A2A"/>
              </a:solidFill>
              <a:effectLst/>
              <a:uLnTx/>
              <a:uFillTx/>
              <a:latin typeface="Arial"/>
              <a:sym typeface="Helvetica Light"/>
            </a:endParaRPr>
          </a:p>
        </p:txBody>
      </p:sp>
      <p:sp>
        <p:nvSpPr>
          <p:cNvPr id="6"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a:t>Click icon to add picture</a:t>
            </a:r>
            <a:endParaRPr lang="en-GB"/>
          </a:p>
        </p:txBody>
      </p:sp>
      <p:sp>
        <p:nvSpPr>
          <p:cNvPr id="7" name="Shape 70"/>
          <p:cNvSpPr>
            <a:spLocks noGrp="1"/>
          </p:cNvSpPr>
          <p:nvPr>
            <p:ph type="pic" sz="quarter" idx="14"/>
          </p:nvPr>
        </p:nvSpPr>
        <p:spPr>
          <a:xfrm>
            <a:off x="3577935"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a:p>
        </p:txBody>
      </p:sp>
      <p:sp>
        <p:nvSpPr>
          <p:cNvPr id="8" name="Shape 71"/>
          <p:cNvSpPr>
            <a:spLocks noGrp="1"/>
          </p:cNvSpPr>
          <p:nvPr>
            <p:ph type="pic" sz="quarter" idx="15"/>
          </p:nvPr>
        </p:nvSpPr>
        <p:spPr>
          <a:xfrm>
            <a:off x="4928103"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a:p>
        </p:txBody>
      </p:sp>
      <p:sp>
        <p:nvSpPr>
          <p:cNvPr id="9" name="Shape 64"/>
          <p:cNvSpPr/>
          <p:nvPr userDrawn="1"/>
        </p:nvSpPr>
        <p:spPr>
          <a:xfrm flipV="1">
            <a:off x="3490913"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a:ln>
                <a:noFill/>
              </a:ln>
              <a:solidFill>
                <a:srgbClr val="2A2A2A"/>
              </a:solidFill>
              <a:effectLst/>
              <a:uLnTx/>
              <a:uFillTx/>
              <a:latin typeface="Arial"/>
              <a:sym typeface="Helvetica Light"/>
            </a:endParaRPr>
          </a:p>
        </p:txBody>
      </p:sp>
      <p:sp>
        <p:nvSpPr>
          <p:cNvPr id="10" name="Shape 64"/>
          <p:cNvSpPr/>
          <p:nvPr userDrawn="1"/>
        </p:nvSpPr>
        <p:spPr>
          <a:xfrm flipV="1">
            <a:off x="4842272"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a:ln>
                <a:noFill/>
              </a:ln>
              <a:solidFill>
                <a:srgbClr val="2A2A2A"/>
              </a:solidFill>
              <a:effectLst/>
              <a:uLnTx/>
              <a:uFillTx/>
              <a:latin typeface="Arial"/>
              <a:sym typeface="Helvetica Light"/>
            </a:endParaRPr>
          </a:p>
        </p:txBody>
      </p:sp>
      <p:sp>
        <p:nvSpPr>
          <p:cNvPr id="11" name="Shape 64"/>
          <p:cNvSpPr/>
          <p:nvPr userDrawn="1"/>
        </p:nvSpPr>
        <p:spPr>
          <a:xfrm flipV="1">
            <a:off x="6192441"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a:ln>
                <a:noFill/>
              </a:ln>
              <a:solidFill>
                <a:srgbClr val="2A2A2A"/>
              </a:solidFill>
              <a:effectLst/>
              <a:uLnTx/>
              <a:uFillTx/>
              <a:latin typeface="Arial"/>
              <a:sym typeface="Helvetica Light"/>
            </a:endParaRPr>
          </a:p>
        </p:txBody>
      </p:sp>
      <p:sp>
        <p:nvSpPr>
          <p:cNvPr id="12" name="Shape 71"/>
          <p:cNvSpPr>
            <a:spLocks noGrp="1"/>
          </p:cNvSpPr>
          <p:nvPr>
            <p:ph type="pic" sz="quarter" idx="17"/>
          </p:nvPr>
        </p:nvSpPr>
        <p:spPr>
          <a:xfrm>
            <a:off x="6273702"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a:p>
        </p:txBody>
      </p:sp>
      <p:sp>
        <p:nvSpPr>
          <p:cNvPr id="13" name="Rectangle 12"/>
          <p:cNvSpPr/>
          <p:nvPr userDrawn="1"/>
        </p:nvSpPr>
        <p:spPr>
          <a:xfrm>
            <a:off x="0" y="4735773"/>
            <a:ext cx="9144000"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tx1"/>
                </a:solidFill>
              </a:rPr>
              <a:t>www.metoffice.gov.uk</a:t>
            </a:r>
            <a:r>
              <a:rPr lang="fr-BE" sz="800">
                <a:solidFill>
                  <a:schemeClr val="bg2"/>
                </a:solidFill>
              </a:rPr>
              <a:t>	</a:t>
            </a:r>
            <a:endParaRPr lang="en-GB" sz="800">
              <a:solidFill>
                <a:schemeClr val="bg2"/>
              </a:solidFill>
            </a:endParaRPr>
          </a:p>
        </p:txBody>
      </p:sp>
      <p:sp>
        <p:nvSpPr>
          <p:cNvPr id="14" name="Rectangle 13"/>
          <p:cNvSpPr/>
          <p:nvPr userDrawn="1"/>
        </p:nvSpPr>
        <p:spPr>
          <a:xfrm>
            <a:off x="4217158" y="4735773"/>
            <a:ext cx="4926842" cy="407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r" defTabSz="450850">
              <a:tabLst/>
            </a:pPr>
            <a:r>
              <a:rPr lang="fr-BE" sz="800">
                <a:solidFill>
                  <a:schemeClr val="tx1"/>
                </a:solidFill>
              </a:rPr>
              <a:t>© Crown Copyright</a:t>
            </a:r>
            <a:r>
              <a:rPr lang="fr-BE" sz="800" baseline="0">
                <a:solidFill>
                  <a:schemeClr val="tx1"/>
                </a:solidFill>
              </a:rPr>
              <a:t> 2020, Met Office</a:t>
            </a:r>
            <a:endParaRPr lang="en-GB" sz="800">
              <a:solidFill>
                <a:schemeClr val="tx1"/>
              </a:solidFill>
            </a:endParaRPr>
          </a:p>
        </p:txBody>
      </p:sp>
      <p:sp>
        <p:nvSpPr>
          <p:cNvPr id="5" name="Shape 68"/>
          <p:cNvSpPr/>
          <p:nvPr userDrawn="1"/>
        </p:nvSpPr>
        <p:spPr>
          <a:xfrm>
            <a:off x="7531089" y="204551"/>
            <a:ext cx="1360911" cy="270000"/>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lstStyle/>
          <a:p>
            <a:pPr marL="0" marR="0" lvl="0" indent="0" algn="l" defTabSz="342900"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a:ln>
                  <a:noFill/>
                </a:ln>
                <a:solidFill>
                  <a:schemeClr val="accent6"/>
                </a:solidFill>
                <a:effectLst/>
                <a:uLnTx/>
                <a:uFillTx/>
                <a:latin typeface="Arial"/>
                <a:cs typeface="Arial"/>
                <a:sym typeface="Arial"/>
              </a:rPr>
              <a:t>Working together </a:t>
            </a:r>
            <a:br>
              <a:rPr kumimoji="0" sz="800" b="0" i="0" u="none" strike="noStrike" kern="0" cap="none" spc="0" normalizeH="0" baseline="0" noProof="0">
                <a:ln>
                  <a:noFill/>
                </a:ln>
                <a:solidFill>
                  <a:schemeClr val="accent6"/>
                </a:solidFill>
                <a:effectLst/>
                <a:uLnTx/>
                <a:uFillTx/>
                <a:latin typeface="Arial"/>
                <a:cs typeface="Arial"/>
                <a:sym typeface="Arial"/>
              </a:rPr>
            </a:br>
            <a:r>
              <a:rPr kumimoji="0" sz="800" b="0" i="0" u="none" strike="noStrike" kern="0" cap="none" spc="0" normalizeH="0" baseline="0" noProof="0">
                <a:ln>
                  <a:noFill/>
                </a:ln>
                <a:solidFill>
                  <a:schemeClr val="accent6"/>
                </a:solidFill>
                <a:effectLst/>
                <a:uLnTx/>
                <a:uFillTx/>
                <a:latin typeface="Arial"/>
                <a:cs typeface="Arial"/>
                <a:sym typeface="Arial"/>
              </a:rPr>
              <a:t>(enter working relationship)</a:t>
            </a:r>
          </a:p>
        </p:txBody>
      </p:sp>
      <p:pic>
        <p:nvPicPr>
          <p:cNvPr id="18" name="MO_MASTER_for_dark_backg_RBG.png"/>
          <p:cNvPicPr>
            <a:picLocks noChangeAspect="1"/>
          </p:cNvPicPr>
          <p:nvPr userDrawn="1"/>
        </p:nvPicPr>
        <p:blipFill>
          <a:blip r:embed="rId3" cstate="print"/>
          <a:stretch>
            <a:fillRect/>
          </a:stretch>
        </p:blipFill>
        <p:spPr>
          <a:xfrm>
            <a:off x="183600" y="54000"/>
            <a:ext cx="1803780" cy="565650"/>
          </a:xfrm>
          <a:prstGeom prst="rect">
            <a:avLst/>
          </a:prstGeom>
          <a:ln w="12700">
            <a:miter lim="400000"/>
          </a:ln>
        </p:spPr>
      </p:pic>
    </p:spTree>
    <p:extLst>
      <p:ext uri="{BB962C8B-B14F-4D97-AF65-F5344CB8AC3E}">
        <p14:creationId xmlns:p14="http://schemas.microsoft.com/office/powerpoint/2010/main" val="2047208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 1 column">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p>
            <a:r>
              <a:rPr lang="en-US"/>
              <a:t>Click to edit Master title style</a:t>
            </a:r>
            <a:endParaRPr lang="en-GB"/>
          </a:p>
        </p:txBody>
      </p:sp>
      <p:sp>
        <p:nvSpPr>
          <p:cNvPr id="11" name="Slide Number Placeholder 10"/>
          <p:cNvSpPr>
            <a:spLocks noGrp="1"/>
          </p:cNvSpPr>
          <p:nvPr>
            <p:ph type="sldNum" sz="quarter" idx="10"/>
          </p:nvPr>
        </p:nvSpPr>
        <p:spPr/>
        <p:txBody>
          <a:bodyPr/>
          <a:lstStyle/>
          <a:p>
            <a:fld id="{E5F9FE41-C8F9-47EF-94C3-C489748B47D0}" type="slidenum">
              <a:rPr lang="en-GB" smtClean="0"/>
              <a:pPr/>
              <a:t>‹#›</a:t>
            </a:fld>
            <a:endParaRPr lang="en-GB"/>
          </a:p>
        </p:txBody>
      </p:sp>
      <p:pic>
        <p:nvPicPr>
          <p:cNvPr id="5" name="Picture 4">
            <a:extLst>
              <a:ext uri="{FF2B5EF4-FFF2-40B4-BE49-F238E27FC236}">
                <a16:creationId xmlns:a16="http://schemas.microsoft.com/office/drawing/2014/main" id="{CD6188B9-8CC7-971A-7E1E-40816A5A3C0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31555" y="-25886"/>
            <a:ext cx="2068265" cy="906732"/>
          </a:xfrm>
          <a:prstGeom prst="rect">
            <a:avLst/>
          </a:prstGeom>
        </p:spPr>
      </p:pic>
    </p:spTree>
    <p:extLst>
      <p:ext uri="{BB962C8B-B14F-4D97-AF65-F5344CB8AC3E}">
        <p14:creationId xmlns:p14="http://schemas.microsoft.com/office/powerpoint/2010/main" val="1012625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Content -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2000" y="1548000"/>
            <a:ext cx="4087988" cy="306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02400" y="1548000"/>
            <a:ext cx="4089600" cy="3060000"/>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4567473" y="1548000"/>
            <a:ext cx="0" cy="306000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5" name="Slide Number Placeholder 4"/>
          <p:cNvSpPr>
            <a:spLocks noGrp="1"/>
          </p:cNvSpPr>
          <p:nvPr>
            <p:ph type="sldNum" sz="quarter" idx="10"/>
          </p:nvPr>
        </p:nvSpPr>
        <p:spPr/>
        <p:txBody>
          <a:bodyPr/>
          <a:lstStyle/>
          <a:p>
            <a:fld id="{E5F9FE41-C8F9-47EF-94C3-C489748B47D0}" type="slidenum">
              <a:rPr lang="en-GB" smtClean="0"/>
              <a:pPr/>
              <a:t>‹#›</a:t>
            </a:fld>
            <a:endParaRPr lang="en-GB"/>
          </a:p>
        </p:txBody>
      </p:sp>
    </p:spTree>
    <p:extLst>
      <p:ext uri="{BB962C8B-B14F-4D97-AF65-F5344CB8AC3E}">
        <p14:creationId xmlns:p14="http://schemas.microsoft.com/office/powerpoint/2010/main" val="28715928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2000" y="699740"/>
            <a:ext cx="8640000" cy="57600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252000" y="1548000"/>
            <a:ext cx="8640000" cy="3060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MO_MASTER_black_mono_for_light_backg_RBG.png"/>
          <p:cNvPicPr>
            <a:picLocks noChangeAspect="1"/>
          </p:cNvPicPr>
          <p:nvPr userDrawn="1"/>
        </p:nvPicPr>
        <p:blipFill>
          <a:blip r:embed="rId24" cstate="print"/>
          <a:stretch>
            <a:fillRect/>
          </a:stretch>
        </p:blipFill>
        <p:spPr>
          <a:xfrm>
            <a:off x="183946" y="54592"/>
            <a:ext cx="1802343" cy="565200"/>
          </a:xfrm>
          <a:prstGeom prst="rect">
            <a:avLst/>
          </a:prstGeom>
          <a:ln w="12700">
            <a:miter lim="400000"/>
          </a:ln>
        </p:spPr>
      </p:pic>
      <p:sp>
        <p:nvSpPr>
          <p:cNvPr id="9" name="Rectangle 8"/>
          <p:cNvSpPr/>
          <p:nvPr userDrawn="1"/>
        </p:nvSpPr>
        <p:spPr>
          <a:xfrm>
            <a:off x="0" y="4735773"/>
            <a:ext cx="9144000" cy="4077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l" defTabSz="450850">
              <a:tabLst/>
            </a:pPr>
            <a:r>
              <a:rPr lang="fr-BE" sz="800">
                <a:solidFill>
                  <a:schemeClr val="tx1"/>
                </a:solidFill>
              </a:rPr>
              <a:t>	</a:t>
            </a:r>
            <a:endParaRPr lang="en-GB" sz="800">
              <a:solidFill>
                <a:schemeClr val="tx1"/>
              </a:solidFill>
            </a:endParaRPr>
          </a:p>
        </p:txBody>
      </p:sp>
      <p:sp>
        <p:nvSpPr>
          <p:cNvPr id="4" name="Slide Number Placeholder 3"/>
          <p:cNvSpPr>
            <a:spLocks noGrp="1"/>
          </p:cNvSpPr>
          <p:nvPr>
            <p:ph type="sldNum" sz="quarter" idx="4"/>
          </p:nvPr>
        </p:nvSpPr>
        <p:spPr>
          <a:xfrm>
            <a:off x="3851910" y="4802317"/>
            <a:ext cx="1436370" cy="274637"/>
          </a:xfrm>
          <a:prstGeom prst="rect">
            <a:avLst/>
          </a:prstGeom>
        </p:spPr>
        <p:txBody>
          <a:bodyPr vert="horz" lIns="91440" tIns="45720" rIns="91440" bIns="45720" rtlCol="0" anchor="ctr"/>
          <a:lstStyle>
            <a:lvl1pPr algn="ctr">
              <a:defRPr sz="1200">
                <a:solidFill>
                  <a:schemeClr val="tx1"/>
                </a:solidFill>
              </a:defRPr>
            </a:lvl1pPr>
          </a:lstStyle>
          <a:p>
            <a:fld id="{E5F9FE41-C8F9-47EF-94C3-C489748B47D0}" type="slidenum">
              <a:rPr lang="en-GB" smtClean="0"/>
              <a:pPr/>
              <a:t>‹#›</a:t>
            </a:fld>
            <a:endParaRPr lang="en-GB"/>
          </a:p>
        </p:txBody>
      </p:sp>
    </p:spTree>
    <p:extLst>
      <p:ext uri="{BB962C8B-B14F-4D97-AF65-F5344CB8AC3E}">
        <p14:creationId xmlns:p14="http://schemas.microsoft.com/office/powerpoint/2010/main" val="3098655942"/>
      </p:ext>
    </p:extLst>
  </p:cSld>
  <p:clrMap bg1="lt1" tx1="dk1" bg2="lt2" tx2="dk2" accent1="accent1" accent2="accent2" accent3="accent3" accent4="accent4" accent5="accent5" accent6="accent6" hlink="hlink" folHlink="folHlink"/>
  <p:sldLayoutIdLst>
    <p:sldLayoutId id="2147483679" r:id="rId1"/>
    <p:sldLayoutId id="2147483686" r:id="rId2"/>
    <p:sldLayoutId id="2147483688" r:id="rId3"/>
    <p:sldLayoutId id="2147483681" r:id="rId4"/>
    <p:sldLayoutId id="2147483684" r:id="rId5"/>
    <p:sldLayoutId id="2147483682" r:id="rId6"/>
    <p:sldLayoutId id="2147483685" r:id="rId7"/>
    <p:sldLayoutId id="2147483660" r:id="rId8"/>
    <p:sldLayoutId id="2147483662" r:id="rId9"/>
    <p:sldLayoutId id="2147483670" r:id="rId10"/>
    <p:sldLayoutId id="2147483669" r:id="rId11"/>
    <p:sldLayoutId id="2147483668" r:id="rId12"/>
    <p:sldLayoutId id="2147483664" r:id="rId13"/>
    <p:sldLayoutId id="2147483671" r:id="rId14"/>
    <p:sldLayoutId id="2147483665" r:id="rId15"/>
    <p:sldLayoutId id="2147483677" r:id="rId16"/>
    <p:sldLayoutId id="2147483672" r:id="rId17"/>
    <p:sldLayoutId id="2147483676" r:id="rId18"/>
    <p:sldLayoutId id="2147483674" r:id="rId19"/>
    <p:sldLayoutId id="2147483675" r:id="rId20"/>
    <p:sldLayoutId id="2147483673" r:id="rId21"/>
    <p:sldLayoutId id="2147483683" r:id="rId22"/>
  </p:sldLayoutIdLst>
  <p:hf sldNum="0" hdr="0" ftr="0" dt="0"/>
  <p:txStyles>
    <p:titleStyle>
      <a:lvl1pPr algn="l" defTabSz="6858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0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nwp-saf.eumetsat.int/site/metop-sg-direct-broadcast-software/" TargetMode="Externa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nwp-saf.eumetsat.int/downloads/epssg_db_ancillary_files/" TargetMode="Externa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hyperlink" Target="https://user.eumetsat.int/data-access/data-store" TargetMode="Externa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hyperlink" Target="https://nwp-saf.eumetsat.int/site/metop-sg-direct-broadcast-software/" TargetMode="Externa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hyperlink" Target="https://nwp-saf.eumetsat.int/site/metop-sg-direct-broadcast-software/" TargetMode="Externa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A85CC46-7108-43E9-BBB2-181EFC4766A4}"/>
              </a:ext>
            </a:extLst>
          </p:cNvPr>
          <p:cNvSpPr/>
          <p:nvPr/>
        </p:nvSpPr>
        <p:spPr>
          <a:xfrm>
            <a:off x="5571179" y="0"/>
            <a:ext cx="3645489" cy="2107359"/>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bubble, plant&#10;&#10;Description automatically generated">
            <a:extLst>
              <a:ext uri="{FF2B5EF4-FFF2-40B4-BE49-F238E27FC236}">
                <a16:creationId xmlns:a16="http://schemas.microsoft.com/office/drawing/2014/main" id="{4FD39186-7B23-447E-8652-C8A043DEAA8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9857" b="28830"/>
          <a:stretch/>
        </p:blipFill>
        <p:spPr>
          <a:xfrm>
            <a:off x="4099661" y="-36333"/>
            <a:ext cx="5117007" cy="5191945"/>
          </a:xfrm>
          <a:prstGeom prst="rect">
            <a:avLst/>
          </a:prstGeom>
        </p:spPr>
      </p:pic>
      <p:pic>
        <p:nvPicPr>
          <p:cNvPr id="4" name="Picture 3" descr="A picture containing earth, planet, world, outer space&#10;&#10;Description automatically generated">
            <a:extLst>
              <a:ext uri="{FF2B5EF4-FFF2-40B4-BE49-F238E27FC236}">
                <a16:creationId xmlns:a16="http://schemas.microsoft.com/office/drawing/2014/main" id="{DE37E8A2-2185-7157-94CC-D95C30CC2E32}"/>
              </a:ext>
            </a:extLst>
          </p:cNvPr>
          <p:cNvPicPr>
            <a:picLocks noChangeAspect="1"/>
          </p:cNvPicPr>
          <p:nvPr/>
        </p:nvPicPr>
        <p:blipFill rotWithShape="1">
          <a:blip r:embed="rId4">
            <a:extLst>
              <a:ext uri="{28A0092B-C50C-407E-A947-70E740481C1C}">
                <a14:useLocalDpi xmlns:a14="http://schemas.microsoft.com/office/drawing/2010/main" val="0"/>
              </a:ext>
            </a:extLst>
          </a:blip>
          <a:srcRect t="3977" r="30754" b="27700"/>
          <a:stretch/>
        </p:blipFill>
        <p:spPr>
          <a:xfrm>
            <a:off x="3996717" y="-1"/>
            <a:ext cx="5221463" cy="5151839"/>
          </a:xfrm>
          <a:prstGeom prst="rect">
            <a:avLst/>
          </a:prstGeom>
        </p:spPr>
      </p:pic>
      <p:pic>
        <p:nvPicPr>
          <p:cNvPr id="7" name="Picture 6">
            <a:extLst>
              <a:ext uri="{FF2B5EF4-FFF2-40B4-BE49-F238E27FC236}">
                <a16:creationId xmlns:a16="http://schemas.microsoft.com/office/drawing/2014/main" id="{B581DBBF-4D97-AB5A-8AF2-4FEFE3D7713C}"/>
              </a:ext>
            </a:extLst>
          </p:cNvPr>
          <p:cNvPicPr>
            <a:picLocks noChangeAspect="1"/>
          </p:cNvPicPr>
          <p:nvPr/>
        </p:nvPicPr>
        <p:blipFill rotWithShape="1">
          <a:blip r:embed="rId5"/>
          <a:srcRect l="4231" t="12697" r="2548" b="19148"/>
          <a:stretch/>
        </p:blipFill>
        <p:spPr>
          <a:xfrm>
            <a:off x="2557626" y="151611"/>
            <a:ext cx="2224216" cy="774357"/>
          </a:xfrm>
          <a:prstGeom prst="rect">
            <a:avLst/>
          </a:prstGeom>
        </p:spPr>
      </p:pic>
      <p:pic>
        <p:nvPicPr>
          <p:cNvPr id="9" name="Picture 2">
            <a:extLst>
              <a:ext uri="{FF2B5EF4-FFF2-40B4-BE49-F238E27FC236}">
                <a16:creationId xmlns:a16="http://schemas.microsoft.com/office/drawing/2014/main" id="{D6055ED9-4D86-69C3-3F3E-ABB3E1236265}"/>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rot="1777624">
            <a:off x="1188171" y="3434930"/>
            <a:ext cx="542916" cy="946573"/>
          </a:xfrm>
          <a:prstGeom prst="rect">
            <a:avLst/>
          </a:prstGeom>
          <a:noFill/>
          <a:ln w="9525">
            <a:noFill/>
            <a:miter lim="800000"/>
            <a:headEnd/>
            <a:tailEnd/>
          </a:ln>
        </p:spPr>
      </p:pic>
      <p:pic>
        <p:nvPicPr>
          <p:cNvPr id="10" name="Picture 1">
            <a:extLst>
              <a:ext uri="{FF2B5EF4-FFF2-40B4-BE49-F238E27FC236}">
                <a16:creationId xmlns:a16="http://schemas.microsoft.com/office/drawing/2014/main" id="{37D1F642-6E26-FABE-D491-0C5953471F11}"/>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rot="1792902">
            <a:off x="188122" y="3496205"/>
            <a:ext cx="843929" cy="1488118"/>
          </a:xfrm>
          <a:prstGeom prst="rect">
            <a:avLst/>
          </a:prstGeom>
          <a:noFill/>
          <a:ln w="9525">
            <a:noFill/>
            <a:miter lim="800000"/>
            <a:headEnd/>
            <a:tailEnd/>
          </a:ln>
        </p:spPr>
      </p:pic>
      <p:sp>
        <p:nvSpPr>
          <p:cNvPr id="3" name="Subtitle 2">
            <a:extLst>
              <a:ext uri="{FF2B5EF4-FFF2-40B4-BE49-F238E27FC236}">
                <a16:creationId xmlns:a16="http://schemas.microsoft.com/office/drawing/2014/main" id="{F5B69916-B4CA-4671-B9CE-73853C90D56F}"/>
              </a:ext>
            </a:extLst>
          </p:cNvPr>
          <p:cNvSpPr>
            <a:spLocks noGrp="1"/>
          </p:cNvSpPr>
          <p:nvPr>
            <p:ph type="subTitle" idx="1"/>
          </p:nvPr>
        </p:nvSpPr>
        <p:spPr>
          <a:xfrm>
            <a:off x="238352" y="2279426"/>
            <a:ext cx="4333648" cy="1367682"/>
          </a:xfrm>
        </p:spPr>
        <p:txBody>
          <a:bodyPr vert="horz" lIns="91440" tIns="45720" rIns="91440" bIns="45720" rtlCol="0" anchor="t">
            <a:normAutofit lnSpcReduction="10000"/>
          </a:bodyPr>
          <a:lstStyle/>
          <a:p>
            <a:r>
              <a:rPr lang="en-GB" dirty="0"/>
              <a:t>CSPP Users’ Group Meeting</a:t>
            </a:r>
          </a:p>
          <a:p>
            <a:r>
              <a:rPr lang="en-GB" dirty="0"/>
              <a:t>19-21 May 2026</a:t>
            </a:r>
          </a:p>
          <a:p>
            <a:endParaRPr lang="en-GB" dirty="0"/>
          </a:p>
          <a:p>
            <a:r>
              <a:rPr lang="en-GB" dirty="0"/>
              <a:t>Nigel Atkinson</a:t>
            </a:r>
          </a:p>
          <a:p>
            <a:endParaRPr lang="en-GB" dirty="0"/>
          </a:p>
        </p:txBody>
      </p:sp>
      <p:sp>
        <p:nvSpPr>
          <p:cNvPr id="2" name="Title 1">
            <a:extLst>
              <a:ext uri="{FF2B5EF4-FFF2-40B4-BE49-F238E27FC236}">
                <a16:creationId xmlns:a16="http://schemas.microsoft.com/office/drawing/2014/main" id="{BBB095D7-3DA2-4EEF-B2BF-9AD76502A0FD}"/>
              </a:ext>
            </a:extLst>
          </p:cNvPr>
          <p:cNvSpPr>
            <a:spLocks noGrp="1"/>
          </p:cNvSpPr>
          <p:nvPr>
            <p:ph type="ctrTitle"/>
          </p:nvPr>
        </p:nvSpPr>
        <p:spPr>
          <a:xfrm>
            <a:off x="267708" y="873741"/>
            <a:ext cx="4594320" cy="1157696"/>
          </a:xfrm>
        </p:spPr>
        <p:txBody>
          <a:bodyPr>
            <a:normAutofit fontScale="90000"/>
          </a:bodyPr>
          <a:lstStyle/>
          <a:p>
            <a:br>
              <a:rPr lang="en-GB" dirty="0"/>
            </a:br>
            <a:r>
              <a:rPr lang="en-GB" dirty="0"/>
              <a:t>NWP SAF Support for Local Processing of Metop-SG A1 	</a:t>
            </a:r>
          </a:p>
        </p:txBody>
      </p:sp>
      <p:pic>
        <p:nvPicPr>
          <p:cNvPr id="8" name="Picture 7">
            <a:extLst>
              <a:ext uri="{FF2B5EF4-FFF2-40B4-BE49-F238E27FC236}">
                <a16:creationId xmlns:a16="http://schemas.microsoft.com/office/drawing/2014/main" id="{387C2275-26B1-5D8C-625D-28B4B6FC8D2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62821" y="4369315"/>
            <a:ext cx="1381722" cy="563084"/>
          </a:xfrm>
          <a:prstGeom prst="rect">
            <a:avLst/>
          </a:prstGeom>
        </p:spPr>
      </p:pic>
    </p:spTree>
    <p:extLst>
      <p:ext uri="{BB962C8B-B14F-4D97-AF65-F5344CB8AC3E}">
        <p14:creationId xmlns:p14="http://schemas.microsoft.com/office/powerpoint/2010/main" val="13099491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75E5C8C-3CD3-8AE4-1559-E4C9D5BF3B35}"/>
              </a:ext>
            </a:extLst>
          </p:cNvPr>
          <p:cNvSpPr>
            <a:spLocks noGrp="1"/>
          </p:cNvSpPr>
          <p:nvPr>
            <p:ph idx="1"/>
          </p:nvPr>
        </p:nvSpPr>
        <p:spPr>
          <a:xfrm>
            <a:off x="252000" y="1085316"/>
            <a:ext cx="8640000" cy="2025353"/>
          </a:xfrm>
        </p:spPr>
        <p:txBody>
          <a:bodyPr/>
          <a:lstStyle/>
          <a:p>
            <a:r>
              <a:rPr lang="en-GB" dirty="0"/>
              <a:t>All details are in the User Guide linked from </a:t>
            </a:r>
            <a:r>
              <a:rPr lang="en-GB" dirty="0">
                <a:hlinkClick r:id="rId2"/>
              </a:rPr>
              <a:t>https://nwp-saf.eumetsat.int/site/metop-sg-direct-broadcast-software/</a:t>
            </a:r>
            <a:r>
              <a:rPr lang="en-GB" dirty="0"/>
              <a:t> </a:t>
            </a:r>
          </a:p>
          <a:p>
            <a:r>
              <a:rPr lang="en-GB" dirty="0"/>
              <a:t>Package files are available on the NWP SAF web site in the usual way, from the “software downloads” button. You have to tick the box for each processor that you require (for usage monitoring purposes).</a:t>
            </a:r>
          </a:p>
          <a:p>
            <a:r>
              <a:rPr lang="en-GB" dirty="0"/>
              <a:t>Package files available now:</a:t>
            </a:r>
          </a:p>
          <a:p>
            <a:endParaRPr lang="en-GB" dirty="0"/>
          </a:p>
        </p:txBody>
      </p:sp>
      <p:sp>
        <p:nvSpPr>
          <p:cNvPr id="3" name="Title 2">
            <a:extLst>
              <a:ext uri="{FF2B5EF4-FFF2-40B4-BE49-F238E27FC236}">
                <a16:creationId xmlns:a16="http://schemas.microsoft.com/office/drawing/2014/main" id="{D9C72D60-6F4C-1D98-FD0E-F2418746F6A1}"/>
              </a:ext>
            </a:extLst>
          </p:cNvPr>
          <p:cNvSpPr>
            <a:spLocks noGrp="1"/>
          </p:cNvSpPr>
          <p:nvPr>
            <p:ph type="title"/>
          </p:nvPr>
        </p:nvSpPr>
        <p:spPr>
          <a:xfrm>
            <a:off x="2422732" y="169901"/>
            <a:ext cx="4298535" cy="576000"/>
          </a:xfrm>
        </p:spPr>
        <p:txBody>
          <a:bodyPr/>
          <a:lstStyle/>
          <a:p>
            <a:r>
              <a:rPr lang="en-GB" dirty="0"/>
              <a:t>The local processors</a:t>
            </a:r>
          </a:p>
        </p:txBody>
      </p:sp>
      <p:pic>
        <p:nvPicPr>
          <p:cNvPr id="5" name="Picture 4">
            <a:extLst>
              <a:ext uri="{FF2B5EF4-FFF2-40B4-BE49-F238E27FC236}">
                <a16:creationId xmlns:a16="http://schemas.microsoft.com/office/drawing/2014/main" id="{DB071702-7102-663C-BC5C-8B10697A4B82}"/>
              </a:ext>
            </a:extLst>
          </p:cNvPr>
          <p:cNvPicPr>
            <a:picLocks noChangeAspect="1"/>
          </p:cNvPicPr>
          <p:nvPr/>
        </p:nvPicPr>
        <p:blipFill>
          <a:blip r:embed="rId3"/>
          <a:stretch>
            <a:fillRect/>
          </a:stretch>
        </p:blipFill>
        <p:spPr>
          <a:xfrm>
            <a:off x="775756" y="3169714"/>
            <a:ext cx="7592485" cy="1486107"/>
          </a:xfrm>
          <a:prstGeom prst="rect">
            <a:avLst/>
          </a:prstGeom>
        </p:spPr>
      </p:pic>
    </p:spTree>
    <p:extLst>
      <p:ext uri="{BB962C8B-B14F-4D97-AF65-F5344CB8AC3E}">
        <p14:creationId xmlns:p14="http://schemas.microsoft.com/office/powerpoint/2010/main" val="3024671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07A795-644F-366F-8570-E8DA018C0B2F}"/>
              </a:ext>
            </a:extLst>
          </p:cNvPr>
          <p:cNvSpPr>
            <a:spLocks noGrp="1"/>
          </p:cNvSpPr>
          <p:nvPr>
            <p:ph type="title"/>
          </p:nvPr>
        </p:nvSpPr>
        <p:spPr>
          <a:xfrm>
            <a:off x="2183349" y="221175"/>
            <a:ext cx="4414004" cy="576000"/>
          </a:xfrm>
        </p:spPr>
        <p:txBody>
          <a:bodyPr/>
          <a:lstStyle/>
          <a:p>
            <a:r>
              <a:rPr lang="en-GB" dirty="0"/>
              <a:t>Selecting packages …</a:t>
            </a:r>
          </a:p>
        </p:txBody>
      </p:sp>
      <p:pic>
        <p:nvPicPr>
          <p:cNvPr id="5" name="Picture 4">
            <a:extLst>
              <a:ext uri="{FF2B5EF4-FFF2-40B4-BE49-F238E27FC236}">
                <a16:creationId xmlns:a16="http://schemas.microsoft.com/office/drawing/2014/main" id="{D0F4F0EB-24A1-D55C-176C-69ED21F81F9F}"/>
              </a:ext>
            </a:extLst>
          </p:cNvPr>
          <p:cNvPicPr>
            <a:picLocks noChangeAspect="1"/>
          </p:cNvPicPr>
          <p:nvPr/>
        </p:nvPicPr>
        <p:blipFill>
          <a:blip r:embed="rId2"/>
          <a:stretch>
            <a:fillRect/>
          </a:stretch>
        </p:blipFill>
        <p:spPr>
          <a:xfrm>
            <a:off x="959246" y="1038481"/>
            <a:ext cx="7225507" cy="3977753"/>
          </a:xfrm>
          <a:prstGeom prst="rect">
            <a:avLst/>
          </a:prstGeom>
        </p:spPr>
      </p:pic>
      <p:sp>
        <p:nvSpPr>
          <p:cNvPr id="6" name="Rectangle 5">
            <a:extLst>
              <a:ext uri="{FF2B5EF4-FFF2-40B4-BE49-F238E27FC236}">
                <a16:creationId xmlns:a16="http://schemas.microsoft.com/office/drawing/2014/main" id="{75EC65D7-A2B0-8C97-9BC0-23053B5B701D}"/>
              </a:ext>
            </a:extLst>
          </p:cNvPr>
          <p:cNvSpPr/>
          <p:nvPr/>
        </p:nvSpPr>
        <p:spPr>
          <a:xfrm>
            <a:off x="748714" y="4105019"/>
            <a:ext cx="2869270" cy="658026"/>
          </a:xfrm>
          <a:prstGeom prst="rect">
            <a:avLst/>
          </a:prstGeom>
          <a:solidFill>
            <a:srgbClr val="FFFF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77993F18-7641-65A8-169F-7EBD3E630EC8}"/>
              </a:ext>
            </a:extLst>
          </p:cNvPr>
          <p:cNvSpPr/>
          <p:nvPr/>
        </p:nvSpPr>
        <p:spPr>
          <a:xfrm>
            <a:off x="4466733" y="4105019"/>
            <a:ext cx="2869270" cy="658026"/>
          </a:xfrm>
          <a:prstGeom prst="rect">
            <a:avLst/>
          </a:prstGeom>
          <a:solidFill>
            <a:srgbClr val="FFFF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41610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41CBB72-B8B4-B59A-14FA-471F4F971A1F}"/>
              </a:ext>
            </a:extLst>
          </p:cNvPr>
          <p:cNvSpPr>
            <a:spLocks noGrp="1"/>
          </p:cNvSpPr>
          <p:nvPr>
            <p:ph idx="1"/>
          </p:nvPr>
        </p:nvSpPr>
        <p:spPr>
          <a:xfrm>
            <a:off x="320365" y="845197"/>
            <a:ext cx="8640000" cy="684500"/>
          </a:xfrm>
        </p:spPr>
        <p:txBody>
          <a:bodyPr/>
          <a:lstStyle/>
          <a:p>
            <a:r>
              <a:rPr lang="en-GB" dirty="0"/>
              <a:t>Download these from </a:t>
            </a:r>
            <a:r>
              <a:rPr lang="en-GB" dirty="0">
                <a:hlinkClick r:id="rId2"/>
              </a:rPr>
              <a:t>https://nwp-saf.eumetsat.int/downloads/epssg_db_ancillary_files/</a:t>
            </a:r>
            <a:r>
              <a:rPr lang="en-GB" dirty="0"/>
              <a:t> </a:t>
            </a:r>
          </a:p>
        </p:txBody>
      </p:sp>
      <p:sp>
        <p:nvSpPr>
          <p:cNvPr id="3" name="Title 2">
            <a:extLst>
              <a:ext uri="{FF2B5EF4-FFF2-40B4-BE49-F238E27FC236}">
                <a16:creationId xmlns:a16="http://schemas.microsoft.com/office/drawing/2014/main" id="{56FFD892-E758-E328-8E39-B168B7848C2C}"/>
              </a:ext>
            </a:extLst>
          </p:cNvPr>
          <p:cNvSpPr>
            <a:spLocks noGrp="1"/>
          </p:cNvSpPr>
          <p:nvPr>
            <p:ph type="title"/>
          </p:nvPr>
        </p:nvSpPr>
        <p:spPr>
          <a:xfrm>
            <a:off x="2213360" y="84443"/>
            <a:ext cx="4717280" cy="576000"/>
          </a:xfrm>
        </p:spPr>
        <p:txBody>
          <a:bodyPr>
            <a:normAutofit fontScale="90000"/>
          </a:bodyPr>
          <a:lstStyle/>
          <a:p>
            <a:r>
              <a:rPr lang="en-GB" dirty="0"/>
              <a:t>Ancillary files and test data</a:t>
            </a:r>
          </a:p>
        </p:txBody>
      </p:sp>
      <p:pic>
        <p:nvPicPr>
          <p:cNvPr id="5" name="Picture 4">
            <a:extLst>
              <a:ext uri="{FF2B5EF4-FFF2-40B4-BE49-F238E27FC236}">
                <a16:creationId xmlns:a16="http://schemas.microsoft.com/office/drawing/2014/main" id="{E7BFB25C-644D-B4BA-07AF-69A9985E19B1}"/>
              </a:ext>
            </a:extLst>
          </p:cNvPr>
          <p:cNvPicPr>
            <a:picLocks noChangeAspect="1"/>
          </p:cNvPicPr>
          <p:nvPr/>
        </p:nvPicPr>
        <p:blipFill>
          <a:blip r:embed="rId3"/>
          <a:stretch>
            <a:fillRect/>
          </a:stretch>
        </p:blipFill>
        <p:spPr>
          <a:xfrm>
            <a:off x="724064" y="1546254"/>
            <a:ext cx="7849695" cy="3162741"/>
          </a:xfrm>
          <a:prstGeom prst="rect">
            <a:avLst/>
          </a:prstGeom>
        </p:spPr>
      </p:pic>
    </p:spTree>
    <p:extLst>
      <p:ext uri="{BB962C8B-B14F-4D97-AF65-F5344CB8AC3E}">
        <p14:creationId xmlns:p14="http://schemas.microsoft.com/office/powerpoint/2010/main" val="34548885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986557-BDB9-382F-4AB8-89D8707A63F3}"/>
              </a:ext>
            </a:extLst>
          </p:cNvPr>
          <p:cNvSpPr>
            <a:spLocks noGrp="1"/>
          </p:cNvSpPr>
          <p:nvPr>
            <p:ph idx="1"/>
          </p:nvPr>
        </p:nvSpPr>
        <p:spPr/>
        <p:txBody>
          <a:bodyPr/>
          <a:lstStyle/>
          <a:p>
            <a:r>
              <a:rPr lang="en-GB" dirty="0"/>
              <a:t>Near-real-time ancillary files (notably predicted orbit files) will need to be downloaded from the EUMETSAT Data Store</a:t>
            </a:r>
          </a:p>
          <a:p>
            <a:r>
              <a:rPr lang="en-GB" dirty="0"/>
              <a:t>You will need to set up an account for the EUMETSAT User Portal and to install the </a:t>
            </a:r>
            <a:r>
              <a:rPr lang="en-GB" b="1" i="1" dirty="0" err="1">
                <a:solidFill>
                  <a:srgbClr val="0070C0"/>
                </a:solidFill>
              </a:rPr>
              <a:t>eumdac</a:t>
            </a:r>
            <a:r>
              <a:rPr lang="en-GB" dirty="0"/>
              <a:t> software. For details, see </a:t>
            </a:r>
            <a:r>
              <a:rPr lang="en-GB" dirty="0">
                <a:hlinkClick r:id="rId2"/>
              </a:rPr>
              <a:t>https://user.eumetsat.int/data-access/data-store</a:t>
            </a:r>
            <a:r>
              <a:rPr lang="en-GB" dirty="0"/>
              <a:t> </a:t>
            </a:r>
          </a:p>
          <a:p>
            <a:r>
              <a:rPr lang="en-GB" dirty="0"/>
              <a:t>The NWP SAF scripts assume that </a:t>
            </a:r>
            <a:r>
              <a:rPr lang="en-GB" i="1" dirty="0" err="1"/>
              <a:t>eumdac</a:t>
            </a:r>
            <a:r>
              <a:rPr lang="en-GB" dirty="0"/>
              <a:t> is available in your PATH.</a:t>
            </a:r>
          </a:p>
          <a:p>
            <a:r>
              <a:rPr lang="en-GB" dirty="0"/>
              <a:t>Predicted orbit file is checked daily.</a:t>
            </a:r>
          </a:p>
        </p:txBody>
      </p:sp>
      <p:sp>
        <p:nvSpPr>
          <p:cNvPr id="3" name="Title 2">
            <a:extLst>
              <a:ext uri="{FF2B5EF4-FFF2-40B4-BE49-F238E27FC236}">
                <a16:creationId xmlns:a16="http://schemas.microsoft.com/office/drawing/2014/main" id="{23A4E37D-383A-EF32-900A-FCB2D8CD8E65}"/>
              </a:ext>
            </a:extLst>
          </p:cNvPr>
          <p:cNvSpPr>
            <a:spLocks noGrp="1"/>
          </p:cNvSpPr>
          <p:nvPr>
            <p:ph type="title"/>
          </p:nvPr>
        </p:nvSpPr>
        <p:spPr>
          <a:xfrm>
            <a:off x="2234724" y="127172"/>
            <a:ext cx="4674551" cy="576000"/>
          </a:xfrm>
        </p:spPr>
        <p:txBody>
          <a:bodyPr/>
          <a:lstStyle/>
          <a:p>
            <a:r>
              <a:rPr lang="en-GB" dirty="0"/>
              <a:t>Real-time ancillary files</a:t>
            </a:r>
          </a:p>
        </p:txBody>
      </p:sp>
    </p:spTree>
    <p:extLst>
      <p:ext uri="{BB962C8B-B14F-4D97-AF65-F5344CB8AC3E}">
        <p14:creationId xmlns:p14="http://schemas.microsoft.com/office/powerpoint/2010/main" val="2105388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42FE66-6431-C790-D9F2-CF3DCF9298DA}"/>
              </a:ext>
            </a:extLst>
          </p:cNvPr>
          <p:cNvSpPr>
            <a:spLocks noGrp="1"/>
          </p:cNvSpPr>
          <p:nvPr>
            <p:ph idx="1"/>
          </p:nvPr>
        </p:nvSpPr>
        <p:spPr>
          <a:xfrm>
            <a:off x="252000" y="923365"/>
            <a:ext cx="8640000" cy="3684635"/>
          </a:xfrm>
        </p:spPr>
        <p:txBody>
          <a:bodyPr>
            <a:normAutofit lnSpcReduction="10000"/>
          </a:bodyPr>
          <a:lstStyle/>
          <a:p>
            <a:r>
              <a:rPr lang="en-GB" dirty="0"/>
              <a:t>The packages were pre-built by EUMETSAT on RHEL9</a:t>
            </a:r>
          </a:p>
          <a:p>
            <a:r>
              <a:rPr lang="en-GB" dirty="0"/>
              <a:t>The necessary dynamic libraries are included with the </a:t>
            </a:r>
            <a:r>
              <a:rPr lang="en-GB" i="1" dirty="0" err="1"/>
              <a:t>NWPSAF_EPSSG_wrappers</a:t>
            </a:r>
            <a:endParaRPr lang="en-GB" dirty="0"/>
          </a:p>
          <a:p>
            <a:r>
              <a:rPr lang="en-GB" dirty="0"/>
              <a:t>As well as running natively on RHEL9 we were also able to run them on our (rather old) RHEL7 servers via Rocky Linux 9 environment in </a:t>
            </a:r>
            <a:r>
              <a:rPr lang="en-GB" dirty="0" err="1"/>
              <a:t>Apptainer</a:t>
            </a:r>
            <a:r>
              <a:rPr lang="en-GB" dirty="0"/>
              <a:t>:</a:t>
            </a:r>
          </a:p>
          <a:p>
            <a:pPr marL="342900" lvl="1" indent="0">
              <a:buNone/>
            </a:pPr>
            <a:r>
              <a:rPr lang="en-GB" dirty="0">
                <a:latin typeface="Courier New" panose="02070309020205020404" pitchFamily="49" charset="0"/>
                <a:cs typeface="Courier New" panose="02070309020205020404" pitchFamily="49" charset="0"/>
              </a:rPr>
              <a:t>	</a:t>
            </a:r>
            <a:r>
              <a:rPr lang="en-GB" dirty="0" err="1">
                <a:latin typeface="Courier New" panose="02070309020205020404" pitchFamily="49" charset="0"/>
                <a:cs typeface="Courier New" panose="02070309020205020404" pitchFamily="49" charset="0"/>
              </a:rPr>
              <a:t>apptainer</a:t>
            </a:r>
            <a:r>
              <a:rPr lang="en-GB" dirty="0">
                <a:latin typeface="Courier New" panose="02070309020205020404" pitchFamily="49" charset="0"/>
                <a:cs typeface="Courier New" panose="02070309020205020404" pitchFamily="49" charset="0"/>
              </a:rPr>
              <a:t> build --sandbox rocky9/ docker://rockylinux:9</a:t>
            </a:r>
          </a:p>
          <a:p>
            <a:pPr marL="342900" lvl="1" indent="0">
              <a:buNone/>
            </a:pPr>
            <a:r>
              <a:rPr lang="en-GB" dirty="0">
                <a:latin typeface="Courier New" panose="02070309020205020404" pitchFamily="49" charset="0"/>
                <a:cs typeface="Courier New" panose="02070309020205020404" pitchFamily="49" charset="0"/>
              </a:rPr>
              <a:t>	</a:t>
            </a:r>
            <a:r>
              <a:rPr lang="en-GB" dirty="0" err="1">
                <a:latin typeface="Courier New" panose="02070309020205020404" pitchFamily="49" charset="0"/>
                <a:cs typeface="Courier New" panose="02070309020205020404" pitchFamily="49" charset="0"/>
              </a:rPr>
              <a:t>apptainer</a:t>
            </a:r>
            <a:r>
              <a:rPr lang="en-GB" dirty="0">
                <a:latin typeface="Courier New" panose="02070309020205020404" pitchFamily="49" charset="0"/>
                <a:cs typeface="Courier New" panose="02070309020205020404" pitchFamily="49" charset="0"/>
              </a:rPr>
              <a:t> shell rocky9</a:t>
            </a:r>
          </a:p>
          <a:p>
            <a:endParaRPr lang="en-GB" dirty="0"/>
          </a:p>
          <a:p>
            <a:pPr marL="0" indent="0">
              <a:buNone/>
            </a:pPr>
            <a:r>
              <a:rPr lang="en-GB" i="1" dirty="0">
                <a:solidFill>
                  <a:srgbClr val="FF0000"/>
                </a:solidFill>
              </a:rPr>
              <a:t>Alternatively, source code is included for L0, MWS and IAS, but if you need source code for </a:t>
            </a:r>
            <a:r>
              <a:rPr lang="en-GB" i="1" dirty="0" err="1">
                <a:solidFill>
                  <a:srgbClr val="FF0000"/>
                </a:solidFill>
              </a:rPr>
              <a:t>METimage</a:t>
            </a:r>
            <a:r>
              <a:rPr lang="en-GB" i="1" dirty="0">
                <a:solidFill>
                  <a:srgbClr val="FF0000"/>
                </a:solidFill>
              </a:rPr>
              <a:t> you should contact EUMETSAT Helpdesk due to Export Control restrictions.</a:t>
            </a:r>
          </a:p>
        </p:txBody>
      </p:sp>
      <p:sp>
        <p:nvSpPr>
          <p:cNvPr id="3" name="Title 2">
            <a:extLst>
              <a:ext uri="{FF2B5EF4-FFF2-40B4-BE49-F238E27FC236}">
                <a16:creationId xmlns:a16="http://schemas.microsoft.com/office/drawing/2014/main" id="{8D672D0B-174A-E21E-5454-EC2E6A363451}"/>
              </a:ext>
            </a:extLst>
          </p:cNvPr>
          <p:cNvSpPr>
            <a:spLocks noGrp="1"/>
          </p:cNvSpPr>
          <p:nvPr>
            <p:ph type="title"/>
          </p:nvPr>
        </p:nvSpPr>
        <p:spPr>
          <a:xfrm>
            <a:off x="2672471" y="0"/>
            <a:ext cx="4060024" cy="576000"/>
          </a:xfrm>
        </p:spPr>
        <p:txBody>
          <a:bodyPr/>
          <a:lstStyle/>
          <a:p>
            <a:r>
              <a:rPr lang="en-GB" dirty="0"/>
              <a:t>Pre-built binaries</a:t>
            </a:r>
          </a:p>
        </p:txBody>
      </p:sp>
    </p:spTree>
    <p:extLst>
      <p:ext uri="{BB962C8B-B14F-4D97-AF65-F5344CB8AC3E}">
        <p14:creationId xmlns:p14="http://schemas.microsoft.com/office/powerpoint/2010/main" val="2624691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E1064E5-5DE9-289E-B7E7-E8F3DC831F4F}"/>
              </a:ext>
            </a:extLst>
          </p:cNvPr>
          <p:cNvSpPr>
            <a:spLocks noGrp="1"/>
          </p:cNvSpPr>
          <p:nvPr>
            <p:ph idx="1"/>
          </p:nvPr>
        </p:nvSpPr>
        <p:spPr>
          <a:xfrm>
            <a:off x="252000" y="843929"/>
            <a:ext cx="8640000" cy="890867"/>
          </a:xfrm>
        </p:spPr>
        <p:txBody>
          <a:bodyPr vert="horz" lIns="91440" tIns="45720" rIns="91440" bIns="45720" rtlCol="0" anchor="t">
            <a:normAutofit/>
          </a:bodyPr>
          <a:lstStyle/>
          <a:p>
            <a:r>
              <a:rPr lang="en-GB" sz="1800" dirty="0"/>
              <a:t>There is an installation script in the </a:t>
            </a:r>
            <a:r>
              <a:rPr lang="en-GB" sz="1800" i="1" dirty="0" err="1"/>
              <a:t>NWPSAF_EPSSG_wrappers</a:t>
            </a:r>
            <a:r>
              <a:rPr lang="en-GB" sz="1800" i="1" dirty="0"/>
              <a:t> </a:t>
            </a:r>
            <a:r>
              <a:rPr lang="en-GB" sz="1800" dirty="0"/>
              <a:t>package. The script unpacks each rpm file and installs into a directory of your choice – referred to by environment variable </a:t>
            </a:r>
            <a:r>
              <a:rPr lang="en-GB" sz="1800" b="1" dirty="0"/>
              <a:t>EPSSG_INSTALL</a:t>
            </a:r>
            <a:r>
              <a:rPr lang="en-GB" sz="1800" dirty="0"/>
              <a:t>. No admin privilege is needed.</a:t>
            </a:r>
          </a:p>
        </p:txBody>
      </p:sp>
      <p:sp>
        <p:nvSpPr>
          <p:cNvPr id="3" name="Title 2">
            <a:extLst>
              <a:ext uri="{FF2B5EF4-FFF2-40B4-BE49-F238E27FC236}">
                <a16:creationId xmlns:a16="http://schemas.microsoft.com/office/drawing/2014/main" id="{48A39954-E05D-AB20-6CE8-7E1294ABFAA4}"/>
              </a:ext>
            </a:extLst>
          </p:cNvPr>
          <p:cNvSpPr>
            <a:spLocks noGrp="1"/>
          </p:cNvSpPr>
          <p:nvPr>
            <p:ph type="title"/>
          </p:nvPr>
        </p:nvSpPr>
        <p:spPr>
          <a:xfrm>
            <a:off x="2923482" y="117035"/>
            <a:ext cx="2652565" cy="576000"/>
          </a:xfrm>
        </p:spPr>
        <p:txBody>
          <a:bodyPr/>
          <a:lstStyle/>
          <a:p>
            <a:r>
              <a:rPr lang="en-GB" dirty="0"/>
              <a:t>Installation</a:t>
            </a:r>
          </a:p>
        </p:txBody>
      </p:sp>
      <p:pic>
        <p:nvPicPr>
          <p:cNvPr id="5" name="Picture 4">
            <a:extLst>
              <a:ext uri="{FF2B5EF4-FFF2-40B4-BE49-F238E27FC236}">
                <a16:creationId xmlns:a16="http://schemas.microsoft.com/office/drawing/2014/main" id="{3EF4A422-CC06-C21D-8573-5915AE0B0F53}"/>
              </a:ext>
            </a:extLst>
          </p:cNvPr>
          <p:cNvPicPr>
            <a:picLocks noChangeAspect="1"/>
          </p:cNvPicPr>
          <p:nvPr/>
        </p:nvPicPr>
        <p:blipFill>
          <a:blip r:embed="rId2"/>
          <a:stretch>
            <a:fillRect/>
          </a:stretch>
        </p:blipFill>
        <p:spPr>
          <a:xfrm>
            <a:off x="2488173" y="1734796"/>
            <a:ext cx="4019365" cy="3428097"/>
          </a:xfrm>
          <a:prstGeom prst="rect">
            <a:avLst/>
          </a:prstGeom>
        </p:spPr>
      </p:pic>
    </p:spTree>
    <p:extLst>
      <p:ext uri="{BB962C8B-B14F-4D97-AF65-F5344CB8AC3E}">
        <p14:creationId xmlns:p14="http://schemas.microsoft.com/office/powerpoint/2010/main" val="23160620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B067258-35AE-4C0C-7C31-50D0529DED01}"/>
              </a:ext>
            </a:extLst>
          </p:cNvPr>
          <p:cNvSpPr>
            <a:spLocks noGrp="1"/>
          </p:cNvSpPr>
          <p:nvPr>
            <p:ph idx="1"/>
          </p:nvPr>
        </p:nvSpPr>
        <p:spPr>
          <a:xfrm>
            <a:off x="252000" y="1146347"/>
            <a:ext cx="8640000" cy="3060000"/>
          </a:xfrm>
        </p:spPr>
        <p:txBody>
          <a:bodyPr>
            <a:normAutofit lnSpcReduction="10000"/>
          </a:bodyPr>
          <a:lstStyle/>
          <a:p>
            <a:r>
              <a:rPr lang="en-GB" dirty="0"/>
              <a:t>MWS – can be run on a single core </a:t>
            </a:r>
          </a:p>
          <a:p>
            <a:r>
              <a:rPr lang="en-GB" dirty="0" err="1"/>
              <a:t>METimage</a:t>
            </a:r>
            <a:r>
              <a:rPr lang="en-GB" dirty="0"/>
              <a:t> (VII) – at least 16 cores recommended</a:t>
            </a:r>
          </a:p>
          <a:p>
            <a:r>
              <a:rPr lang="en-GB" dirty="0"/>
              <a:t>IASI-NG – at least 64 cores and 128GB memory recommended. It will run with fewer, but will be slow</a:t>
            </a:r>
          </a:p>
          <a:p>
            <a:endParaRPr lang="en-GB" dirty="0"/>
          </a:p>
          <a:p>
            <a:pPr marL="0" indent="0">
              <a:buNone/>
            </a:pPr>
            <a:r>
              <a:rPr lang="en-GB" i="1" dirty="0"/>
              <a:t>We recommend that you start with MWS as that is easy and quick to run</a:t>
            </a:r>
          </a:p>
          <a:p>
            <a:pPr marL="0" indent="0">
              <a:buNone/>
            </a:pPr>
            <a:endParaRPr lang="en-GB" i="1" dirty="0"/>
          </a:p>
          <a:p>
            <a:pPr marL="0" indent="0">
              <a:buNone/>
            </a:pPr>
            <a:r>
              <a:rPr lang="en-GB" dirty="0"/>
              <a:t>Note also that IASI-NG processing requires VII to have been first processed to level 1b.</a:t>
            </a:r>
          </a:p>
        </p:txBody>
      </p:sp>
      <p:sp>
        <p:nvSpPr>
          <p:cNvPr id="3" name="Title 2">
            <a:extLst>
              <a:ext uri="{FF2B5EF4-FFF2-40B4-BE49-F238E27FC236}">
                <a16:creationId xmlns:a16="http://schemas.microsoft.com/office/drawing/2014/main" id="{DDFE49A6-5177-8574-CC3B-0B809FB35709}"/>
              </a:ext>
            </a:extLst>
          </p:cNvPr>
          <p:cNvSpPr>
            <a:spLocks noGrp="1"/>
          </p:cNvSpPr>
          <p:nvPr>
            <p:ph type="title"/>
          </p:nvPr>
        </p:nvSpPr>
        <p:spPr>
          <a:xfrm>
            <a:off x="2503917" y="101535"/>
            <a:ext cx="4418176" cy="576000"/>
          </a:xfrm>
        </p:spPr>
        <p:txBody>
          <a:bodyPr/>
          <a:lstStyle/>
          <a:p>
            <a:r>
              <a:rPr lang="en-GB" dirty="0"/>
              <a:t>Computing resources</a:t>
            </a:r>
          </a:p>
        </p:txBody>
      </p:sp>
    </p:spTree>
    <p:extLst>
      <p:ext uri="{BB962C8B-B14F-4D97-AF65-F5344CB8AC3E}">
        <p14:creationId xmlns:p14="http://schemas.microsoft.com/office/powerpoint/2010/main" val="34434500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FD47DCA-0C2C-69A4-2BBA-5809B26EF11C}"/>
              </a:ext>
            </a:extLst>
          </p:cNvPr>
          <p:cNvSpPr>
            <a:spLocks noGrp="1"/>
          </p:cNvSpPr>
          <p:nvPr>
            <p:ph idx="1"/>
          </p:nvPr>
        </p:nvSpPr>
        <p:spPr>
          <a:xfrm>
            <a:off x="252000" y="1057835"/>
            <a:ext cx="8640000" cy="3550165"/>
          </a:xfrm>
        </p:spPr>
        <p:txBody>
          <a:bodyPr/>
          <a:lstStyle/>
          <a:p>
            <a:r>
              <a:rPr lang="en-GB" dirty="0"/>
              <a:t>EUMETSAT have supplied test VCDU files. You can process these using the NWP SAF script </a:t>
            </a:r>
            <a:r>
              <a:rPr lang="en-GB" b="1" i="1" dirty="0"/>
              <a:t>run_EPSSG_test_data.sh</a:t>
            </a:r>
            <a:endParaRPr lang="en-GB" dirty="0"/>
          </a:p>
          <a:p>
            <a:r>
              <a:rPr lang="en-GB" dirty="0"/>
              <a:t>For example, to process MWS to level 1b:</a:t>
            </a:r>
          </a:p>
          <a:p>
            <a:pPr marL="342900" lvl="1" indent="0">
              <a:buNone/>
            </a:pPr>
            <a:r>
              <a:rPr lang="en-GB" dirty="0">
                <a:latin typeface="Courier New" panose="02070309020205020404" pitchFamily="49" charset="0"/>
                <a:cs typeface="Courier New" panose="02070309020205020404" pitchFamily="49" charset="0"/>
              </a:rPr>
              <a:t>cd scripts</a:t>
            </a:r>
          </a:p>
          <a:p>
            <a:pPr marL="342900" lvl="1" indent="0">
              <a:buNone/>
            </a:pPr>
            <a:r>
              <a:rPr lang="en-GB" dirty="0">
                <a:latin typeface="Courier New" panose="02070309020205020404" pitchFamily="49" charset="0"/>
                <a:cs typeface="Courier New" panose="02070309020205020404" pitchFamily="49" charset="0"/>
              </a:rPr>
              <a:t>export EPSSG_INSTALL=[installation directory]</a:t>
            </a:r>
          </a:p>
          <a:p>
            <a:pPr marL="342900" lvl="1" indent="0">
              <a:buNone/>
            </a:pPr>
            <a:r>
              <a:rPr lang="en-GB" dirty="0">
                <a:latin typeface="Courier New" panose="02070309020205020404" pitchFamily="49" charset="0"/>
                <a:cs typeface="Courier New" panose="02070309020205020404" pitchFamily="49" charset="0"/>
              </a:rPr>
              <a:t>export EPSSG_DATA=[data directory]</a:t>
            </a:r>
          </a:p>
          <a:p>
            <a:pPr marL="342900" lvl="1" indent="0">
              <a:buNone/>
            </a:pPr>
            <a:r>
              <a:rPr lang="en-GB" dirty="0">
                <a:latin typeface="Courier New" panose="02070309020205020404" pitchFamily="49" charset="0"/>
                <a:cs typeface="Courier New" panose="02070309020205020404" pitchFamily="49" charset="0"/>
              </a:rPr>
              <a:t>./run_EPSSG_test_data.sh MWS</a:t>
            </a:r>
          </a:p>
          <a:p>
            <a:r>
              <a:rPr lang="en-GB" dirty="0">
                <a:cs typeface="Courier New" panose="02070309020205020404" pitchFamily="49" charset="0"/>
              </a:rPr>
              <a:t>The script automatically copies all the fixed ancillary data from the package files into the data directory, the first time it is run.</a:t>
            </a:r>
          </a:p>
        </p:txBody>
      </p:sp>
      <p:sp>
        <p:nvSpPr>
          <p:cNvPr id="3" name="Title 2">
            <a:extLst>
              <a:ext uri="{FF2B5EF4-FFF2-40B4-BE49-F238E27FC236}">
                <a16:creationId xmlns:a16="http://schemas.microsoft.com/office/drawing/2014/main" id="{6D93CACD-DD0B-18C8-8710-407AC75B7DBE}"/>
              </a:ext>
            </a:extLst>
          </p:cNvPr>
          <p:cNvSpPr>
            <a:spLocks noGrp="1"/>
          </p:cNvSpPr>
          <p:nvPr>
            <p:ph type="title"/>
          </p:nvPr>
        </p:nvSpPr>
        <p:spPr>
          <a:xfrm>
            <a:off x="2394565" y="81176"/>
            <a:ext cx="4006235" cy="576000"/>
          </a:xfrm>
        </p:spPr>
        <p:txBody>
          <a:bodyPr/>
          <a:lstStyle/>
          <a:p>
            <a:r>
              <a:rPr lang="en-GB" dirty="0"/>
              <a:t>Running test cases</a:t>
            </a:r>
          </a:p>
        </p:txBody>
      </p:sp>
      <p:sp>
        <p:nvSpPr>
          <p:cNvPr id="5" name="TextBox 4">
            <a:extLst>
              <a:ext uri="{FF2B5EF4-FFF2-40B4-BE49-F238E27FC236}">
                <a16:creationId xmlns:a16="http://schemas.microsoft.com/office/drawing/2014/main" id="{84E322A0-7273-038E-1827-1EEBB8248610}"/>
              </a:ext>
            </a:extLst>
          </p:cNvPr>
          <p:cNvSpPr txBox="1"/>
          <p:nvPr/>
        </p:nvSpPr>
        <p:spPr>
          <a:xfrm>
            <a:off x="880217" y="4059252"/>
            <a:ext cx="7075918" cy="369332"/>
          </a:xfrm>
          <a:prstGeom prst="rect">
            <a:avLst/>
          </a:prstGeom>
          <a:noFill/>
        </p:spPr>
        <p:txBody>
          <a:bodyPr wrap="square" rtlCol="0">
            <a:spAutoFit/>
          </a:bodyPr>
          <a:lstStyle/>
          <a:p>
            <a:r>
              <a:rPr lang="en-GB" i="1" dirty="0">
                <a:solidFill>
                  <a:srgbClr val="00B050"/>
                </a:solidFill>
              </a:rPr>
              <a:t>A new test case will be posted soon, to support IASI-NG</a:t>
            </a:r>
          </a:p>
        </p:txBody>
      </p:sp>
    </p:spTree>
    <p:extLst>
      <p:ext uri="{BB962C8B-B14F-4D97-AF65-F5344CB8AC3E}">
        <p14:creationId xmlns:p14="http://schemas.microsoft.com/office/powerpoint/2010/main" val="555492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9F0ABC-E3B4-B8FE-817E-EBF0E54D6661}"/>
              </a:ext>
            </a:extLst>
          </p:cNvPr>
          <p:cNvSpPr>
            <a:spLocks noGrp="1"/>
          </p:cNvSpPr>
          <p:nvPr>
            <p:ph idx="1"/>
          </p:nvPr>
        </p:nvSpPr>
        <p:spPr/>
        <p:txBody>
          <a:bodyPr/>
          <a:lstStyle/>
          <a:p>
            <a:r>
              <a:rPr lang="en-GB" dirty="0"/>
              <a:t>The main wrapper script is called </a:t>
            </a:r>
            <a:r>
              <a:rPr lang="en-GB" b="1" i="1" dirty="0"/>
              <a:t>run_EPSSG.sh</a:t>
            </a:r>
            <a:r>
              <a:rPr lang="en-GB" dirty="0"/>
              <a:t>. See the User Manual for details.</a:t>
            </a:r>
          </a:p>
          <a:p>
            <a:r>
              <a:rPr lang="en-GB" dirty="0"/>
              <a:t>Remember that Metop-SG-A1 is still in commissioning and configuration files etc. may change at short notice. We will endeavour to post relevant information on the web page </a:t>
            </a:r>
            <a:r>
              <a:rPr lang="en-GB" dirty="0">
                <a:hlinkClick r:id="rId2"/>
              </a:rPr>
              <a:t>https://nwp-saf.eumetsat.int/site/metop-sg-direct-broadcast-software/</a:t>
            </a:r>
            <a:r>
              <a:rPr lang="en-GB" dirty="0"/>
              <a:t> </a:t>
            </a:r>
          </a:p>
        </p:txBody>
      </p:sp>
      <p:sp>
        <p:nvSpPr>
          <p:cNvPr id="3" name="Title 2">
            <a:extLst>
              <a:ext uri="{FF2B5EF4-FFF2-40B4-BE49-F238E27FC236}">
                <a16:creationId xmlns:a16="http://schemas.microsoft.com/office/drawing/2014/main" id="{632C8B0B-51CF-1672-075D-14AC202EF211}"/>
              </a:ext>
            </a:extLst>
          </p:cNvPr>
          <p:cNvSpPr>
            <a:spLocks noGrp="1"/>
          </p:cNvSpPr>
          <p:nvPr>
            <p:ph type="title"/>
          </p:nvPr>
        </p:nvSpPr>
        <p:spPr/>
        <p:txBody>
          <a:bodyPr/>
          <a:lstStyle/>
          <a:p>
            <a:r>
              <a:rPr lang="en-GB" dirty="0"/>
              <a:t>Running your own real-time data</a:t>
            </a:r>
          </a:p>
        </p:txBody>
      </p:sp>
    </p:spTree>
    <p:extLst>
      <p:ext uri="{BB962C8B-B14F-4D97-AF65-F5344CB8AC3E}">
        <p14:creationId xmlns:p14="http://schemas.microsoft.com/office/powerpoint/2010/main" val="33567020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808397-4759-911A-FF62-AF504D4E8DA1}"/>
              </a:ext>
            </a:extLst>
          </p:cNvPr>
          <p:cNvSpPr>
            <a:spLocks noGrp="1"/>
          </p:cNvSpPr>
          <p:nvPr>
            <p:ph idx="1"/>
          </p:nvPr>
        </p:nvSpPr>
        <p:spPr/>
        <p:txBody>
          <a:bodyPr/>
          <a:lstStyle/>
          <a:p>
            <a:r>
              <a:rPr lang="en-GB" dirty="0"/>
              <a:t>The IASI-NG L1C output includes an optional cloud mask derived from </a:t>
            </a:r>
            <a:r>
              <a:rPr lang="en-GB" dirty="0" err="1"/>
              <a:t>METimage</a:t>
            </a:r>
            <a:endParaRPr lang="en-GB" dirty="0"/>
          </a:p>
          <a:p>
            <a:r>
              <a:rPr lang="en-GB" dirty="0"/>
              <a:t>To generate the cloud mask, the NWCSAF’s </a:t>
            </a:r>
            <a:r>
              <a:rPr lang="en-GB" b="1" i="1" dirty="0">
                <a:solidFill>
                  <a:srgbClr val="FF0000"/>
                </a:solidFill>
              </a:rPr>
              <a:t>PPS</a:t>
            </a:r>
            <a:r>
              <a:rPr lang="en-GB" dirty="0"/>
              <a:t> package is used</a:t>
            </a:r>
          </a:p>
          <a:p>
            <a:r>
              <a:rPr lang="en-GB" dirty="0"/>
              <a:t>This complicates the processing flow … but you can run it without the cloud mask if you prefer.</a:t>
            </a:r>
          </a:p>
          <a:p>
            <a:endParaRPr lang="en-GB" dirty="0"/>
          </a:p>
          <a:p>
            <a:r>
              <a:rPr lang="en-GB" dirty="0"/>
              <a:t>See details in the User Manual.</a:t>
            </a:r>
          </a:p>
        </p:txBody>
      </p:sp>
      <p:sp>
        <p:nvSpPr>
          <p:cNvPr id="3" name="Title 2">
            <a:extLst>
              <a:ext uri="{FF2B5EF4-FFF2-40B4-BE49-F238E27FC236}">
                <a16:creationId xmlns:a16="http://schemas.microsoft.com/office/drawing/2014/main" id="{1907A2A2-2E52-68A4-0A2D-8D9338095E99}"/>
              </a:ext>
            </a:extLst>
          </p:cNvPr>
          <p:cNvSpPr>
            <a:spLocks noGrp="1"/>
          </p:cNvSpPr>
          <p:nvPr>
            <p:ph type="title"/>
          </p:nvPr>
        </p:nvSpPr>
        <p:spPr>
          <a:xfrm>
            <a:off x="2149166" y="84443"/>
            <a:ext cx="4636194" cy="576000"/>
          </a:xfrm>
        </p:spPr>
        <p:txBody>
          <a:bodyPr/>
          <a:lstStyle/>
          <a:p>
            <a:r>
              <a:rPr lang="en-GB" dirty="0"/>
              <a:t>IASI-NG cloud mask</a:t>
            </a:r>
          </a:p>
        </p:txBody>
      </p:sp>
    </p:spTree>
    <p:extLst>
      <p:ext uri="{BB962C8B-B14F-4D97-AF65-F5344CB8AC3E}">
        <p14:creationId xmlns:p14="http://schemas.microsoft.com/office/powerpoint/2010/main" val="38111910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E903B0-A0A0-0CC1-9D8D-CEE27F237F59}"/>
              </a:ext>
            </a:extLst>
          </p:cNvPr>
          <p:cNvSpPr>
            <a:spLocks noGrp="1"/>
          </p:cNvSpPr>
          <p:nvPr>
            <p:ph idx="1"/>
          </p:nvPr>
        </p:nvSpPr>
        <p:spPr>
          <a:xfrm>
            <a:off x="252000" y="1733603"/>
            <a:ext cx="4003806" cy="2382104"/>
          </a:xfrm>
        </p:spPr>
        <p:txBody>
          <a:bodyPr>
            <a:normAutofit/>
          </a:bodyPr>
          <a:lstStyle/>
          <a:p>
            <a:r>
              <a:rPr lang="en-GB" dirty="0"/>
              <a:t>Satellite launched 13 Aug 2025</a:t>
            </a:r>
          </a:p>
          <a:p>
            <a:r>
              <a:rPr lang="en-GB" dirty="0"/>
              <a:t>Still in commissioning, but data now starting to flow</a:t>
            </a:r>
          </a:p>
          <a:p>
            <a:r>
              <a:rPr lang="en-GB" dirty="0"/>
              <a:t>Direct broadcast is ready for users!</a:t>
            </a:r>
          </a:p>
        </p:txBody>
      </p:sp>
      <p:sp>
        <p:nvSpPr>
          <p:cNvPr id="3" name="Title 2">
            <a:extLst>
              <a:ext uri="{FF2B5EF4-FFF2-40B4-BE49-F238E27FC236}">
                <a16:creationId xmlns:a16="http://schemas.microsoft.com/office/drawing/2014/main" id="{663D23F8-9C9B-2088-FF2B-A62A0CB6F2E8}"/>
              </a:ext>
            </a:extLst>
          </p:cNvPr>
          <p:cNvSpPr>
            <a:spLocks noGrp="1"/>
          </p:cNvSpPr>
          <p:nvPr>
            <p:ph type="title"/>
          </p:nvPr>
        </p:nvSpPr>
        <p:spPr/>
        <p:txBody>
          <a:bodyPr/>
          <a:lstStyle/>
          <a:p>
            <a:r>
              <a:rPr lang="en-GB" dirty="0"/>
              <a:t>Metop-SG A1 </a:t>
            </a:r>
            <a:r>
              <a:rPr lang="en-GB" sz="2000" dirty="0"/>
              <a:t>(a.k.a. Metop-D)</a:t>
            </a:r>
            <a:endParaRPr lang="en-GB" dirty="0"/>
          </a:p>
        </p:txBody>
      </p:sp>
      <p:pic>
        <p:nvPicPr>
          <p:cNvPr id="5" name="Picture 4">
            <a:extLst>
              <a:ext uri="{FF2B5EF4-FFF2-40B4-BE49-F238E27FC236}">
                <a16:creationId xmlns:a16="http://schemas.microsoft.com/office/drawing/2014/main" id="{38E94A13-681B-A9DB-5C54-F5BDE6CB94C3}"/>
              </a:ext>
            </a:extLst>
          </p:cNvPr>
          <p:cNvPicPr>
            <a:picLocks noChangeAspect="1"/>
          </p:cNvPicPr>
          <p:nvPr/>
        </p:nvPicPr>
        <p:blipFill>
          <a:blip r:embed="rId2"/>
          <a:stretch>
            <a:fillRect/>
          </a:stretch>
        </p:blipFill>
        <p:spPr>
          <a:xfrm>
            <a:off x="4255806" y="1555928"/>
            <a:ext cx="4555435" cy="2559779"/>
          </a:xfrm>
          <a:prstGeom prst="rect">
            <a:avLst/>
          </a:prstGeom>
        </p:spPr>
      </p:pic>
    </p:spTree>
    <p:extLst>
      <p:ext uri="{BB962C8B-B14F-4D97-AF65-F5344CB8AC3E}">
        <p14:creationId xmlns:p14="http://schemas.microsoft.com/office/powerpoint/2010/main" val="9939235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997186-35CF-82E3-6124-5ED2860B69E3}"/>
              </a:ext>
            </a:extLst>
          </p:cNvPr>
          <p:cNvSpPr>
            <a:spLocks noGrp="1"/>
          </p:cNvSpPr>
          <p:nvPr>
            <p:ph type="title"/>
          </p:nvPr>
        </p:nvSpPr>
        <p:spPr>
          <a:xfrm>
            <a:off x="3010205" y="152809"/>
            <a:ext cx="3123589" cy="576000"/>
          </a:xfrm>
        </p:spPr>
        <p:txBody>
          <a:bodyPr/>
          <a:lstStyle/>
          <a:p>
            <a:r>
              <a:rPr lang="en-GB" dirty="0"/>
              <a:t>Run times</a:t>
            </a:r>
          </a:p>
        </p:txBody>
      </p:sp>
      <p:pic>
        <p:nvPicPr>
          <p:cNvPr id="5" name="Picture 4">
            <a:extLst>
              <a:ext uri="{FF2B5EF4-FFF2-40B4-BE49-F238E27FC236}">
                <a16:creationId xmlns:a16="http://schemas.microsoft.com/office/drawing/2014/main" id="{D4599D75-23BE-CBFE-5FA5-8412D93D8533}"/>
              </a:ext>
            </a:extLst>
          </p:cNvPr>
          <p:cNvPicPr>
            <a:picLocks noChangeAspect="1"/>
          </p:cNvPicPr>
          <p:nvPr/>
        </p:nvPicPr>
        <p:blipFill>
          <a:blip r:embed="rId2"/>
          <a:stretch>
            <a:fillRect/>
          </a:stretch>
        </p:blipFill>
        <p:spPr>
          <a:xfrm>
            <a:off x="3869635" y="1018870"/>
            <a:ext cx="4842725" cy="1124204"/>
          </a:xfrm>
          <a:prstGeom prst="rect">
            <a:avLst/>
          </a:prstGeom>
        </p:spPr>
      </p:pic>
      <p:pic>
        <p:nvPicPr>
          <p:cNvPr id="7" name="Picture 6">
            <a:extLst>
              <a:ext uri="{FF2B5EF4-FFF2-40B4-BE49-F238E27FC236}">
                <a16:creationId xmlns:a16="http://schemas.microsoft.com/office/drawing/2014/main" id="{52447761-CAE2-7035-6D27-C8CEE8E8A60A}"/>
              </a:ext>
            </a:extLst>
          </p:cNvPr>
          <p:cNvPicPr>
            <a:picLocks noChangeAspect="1"/>
          </p:cNvPicPr>
          <p:nvPr/>
        </p:nvPicPr>
        <p:blipFill>
          <a:blip r:embed="rId3"/>
          <a:stretch>
            <a:fillRect/>
          </a:stretch>
        </p:blipFill>
        <p:spPr>
          <a:xfrm>
            <a:off x="3627820" y="2559714"/>
            <a:ext cx="5516180" cy="1620657"/>
          </a:xfrm>
          <a:prstGeom prst="rect">
            <a:avLst/>
          </a:prstGeom>
        </p:spPr>
      </p:pic>
      <p:sp>
        <p:nvSpPr>
          <p:cNvPr id="8" name="TextBox 7">
            <a:extLst>
              <a:ext uri="{FF2B5EF4-FFF2-40B4-BE49-F238E27FC236}">
                <a16:creationId xmlns:a16="http://schemas.microsoft.com/office/drawing/2014/main" id="{30637CE9-C1A6-A947-9727-1CF688DE5026}"/>
              </a:ext>
            </a:extLst>
          </p:cNvPr>
          <p:cNvSpPr txBox="1"/>
          <p:nvPr/>
        </p:nvSpPr>
        <p:spPr>
          <a:xfrm>
            <a:off x="243686" y="839299"/>
            <a:ext cx="3384134" cy="3785652"/>
          </a:xfrm>
          <a:prstGeom prst="rect">
            <a:avLst/>
          </a:prstGeom>
          <a:noFill/>
        </p:spPr>
        <p:txBody>
          <a:bodyPr wrap="square" rtlCol="0">
            <a:spAutoFit/>
          </a:bodyPr>
          <a:lstStyle/>
          <a:p>
            <a:r>
              <a:rPr lang="en-GB" sz="1600" dirty="0"/>
              <a:t>MWS is fast but IASI-NG takes significant time even without the cloud mask.</a:t>
            </a:r>
          </a:p>
          <a:p>
            <a:endParaRPr lang="en-GB" sz="1600" dirty="0"/>
          </a:p>
          <a:p>
            <a:r>
              <a:rPr lang="en-GB" sz="1600" dirty="0"/>
              <a:t>Potential speed-up if VII can be processed while the acquisition is in progress.</a:t>
            </a:r>
          </a:p>
          <a:p>
            <a:endParaRPr lang="en-GB" sz="1600" dirty="0"/>
          </a:p>
          <a:p>
            <a:r>
              <a:rPr lang="en-GB" sz="1600" dirty="0"/>
              <a:t>These figures are on the Met Office’s Microsoft Azure facility. </a:t>
            </a:r>
          </a:p>
          <a:p>
            <a:endParaRPr lang="en-GB" sz="1600" dirty="0"/>
          </a:p>
          <a:p>
            <a:r>
              <a:rPr lang="en-GB" sz="1600" dirty="0"/>
              <a:t>We have also procured new on-premises servers, but they are not built yet. Will test the packages on these servers ASAP. </a:t>
            </a:r>
          </a:p>
        </p:txBody>
      </p:sp>
      <p:sp>
        <p:nvSpPr>
          <p:cNvPr id="2" name="TextBox 1">
            <a:extLst>
              <a:ext uri="{FF2B5EF4-FFF2-40B4-BE49-F238E27FC236}">
                <a16:creationId xmlns:a16="http://schemas.microsoft.com/office/drawing/2014/main" id="{C57AF976-5EC5-7D62-49F5-62AEA37FADB1}"/>
              </a:ext>
            </a:extLst>
          </p:cNvPr>
          <p:cNvSpPr txBox="1"/>
          <p:nvPr/>
        </p:nvSpPr>
        <p:spPr>
          <a:xfrm>
            <a:off x="4007977" y="4332718"/>
            <a:ext cx="3540456" cy="369332"/>
          </a:xfrm>
          <a:prstGeom prst="rect">
            <a:avLst/>
          </a:prstGeom>
          <a:noFill/>
        </p:spPr>
        <p:txBody>
          <a:bodyPr wrap="none" rtlCol="0">
            <a:spAutoFit/>
          </a:bodyPr>
          <a:lstStyle/>
          <a:p>
            <a:r>
              <a:rPr lang="en-GB" i="1" dirty="0">
                <a:solidFill>
                  <a:srgbClr val="FF0000"/>
                </a:solidFill>
              </a:rPr>
              <a:t>RT-STPS run times not included!</a:t>
            </a:r>
          </a:p>
        </p:txBody>
      </p:sp>
    </p:spTree>
    <p:extLst>
      <p:ext uri="{BB962C8B-B14F-4D97-AF65-F5344CB8AC3E}">
        <p14:creationId xmlns:p14="http://schemas.microsoft.com/office/powerpoint/2010/main" val="34749430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7E00E9-C783-DA49-FF1D-900ABE6855F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C5D6056-F8B4-0AED-1AE4-1C6C86981C13}"/>
              </a:ext>
            </a:extLst>
          </p:cNvPr>
          <p:cNvSpPr>
            <a:spLocks noGrp="1"/>
          </p:cNvSpPr>
          <p:nvPr>
            <p:ph type="title"/>
          </p:nvPr>
        </p:nvSpPr>
        <p:spPr>
          <a:xfrm>
            <a:off x="252000" y="1528682"/>
            <a:ext cx="8640000" cy="576000"/>
          </a:xfrm>
        </p:spPr>
        <p:txBody>
          <a:bodyPr/>
          <a:lstStyle/>
          <a:p>
            <a:r>
              <a:rPr lang="en-GB" dirty="0"/>
              <a:t>Part 2 – AAPP-SG</a:t>
            </a:r>
          </a:p>
        </p:txBody>
      </p:sp>
    </p:spTree>
    <p:extLst>
      <p:ext uri="{BB962C8B-B14F-4D97-AF65-F5344CB8AC3E}">
        <p14:creationId xmlns:p14="http://schemas.microsoft.com/office/powerpoint/2010/main" val="39710648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72D01B8-11D2-3266-65E4-952D800B4229}"/>
              </a:ext>
            </a:extLst>
          </p:cNvPr>
          <p:cNvSpPr>
            <a:spLocks noGrp="1"/>
          </p:cNvSpPr>
          <p:nvPr>
            <p:ph idx="1"/>
          </p:nvPr>
        </p:nvSpPr>
        <p:spPr>
          <a:xfrm>
            <a:off x="252000" y="1162228"/>
            <a:ext cx="8640000" cy="3445772"/>
          </a:xfrm>
        </p:spPr>
        <p:txBody>
          <a:bodyPr>
            <a:normAutofit/>
          </a:bodyPr>
          <a:lstStyle/>
          <a:p>
            <a:r>
              <a:rPr lang="en-GB" dirty="0"/>
              <a:t>AAPP-SG should be released late May 2026.</a:t>
            </a:r>
          </a:p>
          <a:p>
            <a:r>
              <a:rPr lang="en-GB" dirty="0"/>
              <a:t>AAPP-SG includes facilities for processing MWS and IASI-NG (input </a:t>
            </a:r>
            <a:r>
              <a:rPr lang="en-GB" dirty="0" err="1"/>
              <a:t>netCDF</a:t>
            </a:r>
            <a:r>
              <a:rPr lang="en-GB" dirty="0"/>
              <a:t> files from the L1 processors)</a:t>
            </a:r>
          </a:p>
          <a:p>
            <a:r>
              <a:rPr lang="en-GB" dirty="0"/>
              <a:t>MWS:</a:t>
            </a:r>
          </a:p>
          <a:p>
            <a:pPr lvl="1"/>
            <a:r>
              <a:rPr lang="en-GB" dirty="0"/>
              <a:t>Provision for spatial filtering and cloud/surface parameters</a:t>
            </a:r>
          </a:p>
          <a:p>
            <a:pPr lvl="1"/>
            <a:r>
              <a:rPr lang="en-GB" dirty="0"/>
              <a:t>Or you can just run the BUFR encoding, to match EUMETSAT global product</a:t>
            </a:r>
          </a:p>
          <a:p>
            <a:r>
              <a:rPr lang="en-GB" dirty="0"/>
              <a:t>IASI-NG</a:t>
            </a:r>
          </a:p>
          <a:p>
            <a:pPr lvl="1"/>
            <a:r>
              <a:rPr lang="en-GB" dirty="0"/>
              <a:t>Includes the option of converting from level 1c (raw spectra) to level 1d (PC scores) – subject to availability of conversion matrices (EUMETSAT responsibility)</a:t>
            </a:r>
          </a:p>
          <a:p>
            <a:pPr lvl="1"/>
            <a:r>
              <a:rPr lang="en-GB" dirty="0"/>
              <a:t>Noting that IASI-NG is still in commissioning – level 1c spectra are stable but EUM are not yet in a position to disseminate level 1d.</a:t>
            </a:r>
          </a:p>
        </p:txBody>
      </p:sp>
      <p:sp>
        <p:nvSpPr>
          <p:cNvPr id="3" name="Title 2">
            <a:extLst>
              <a:ext uri="{FF2B5EF4-FFF2-40B4-BE49-F238E27FC236}">
                <a16:creationId xmlns:a16="http://schemas.microsoft.com/office/drawing/2014/main" id="{ECED9336-43D2-4E46-E06F-67FCF660954E}"/>
              </a:ext>
            </a:extLst>
          </p:cNvPr>
          <p:cNvSpPr>
            <a:spLocks noGrp="1"/>
          </p:cNvSpPr>
          <p:nvPr>
            <p:ph type="title"/>
          </p:nvPr>
        </p:nvSpPr>
        <p:spPr>
          <a:xfrm>
            <a:off x="2508090" y="418744"/>
            <a:ext cx="4533645" cy="576000"/>
          </a:xfrm>
        </p:spPr>
        <p:txBody>
          <a:bodyPr/>
          <a:lstStyle/>
          <a:p>
            <a:r>
              <a:rPr lang="en-GB" dirty="0"/>
              <a:t>AAPP-SG</a:t>
            </a:r>
          </a:p>
        </p:txBody>
      </p:sp>
    </p:spTree>
    <p:extLst>
      <p:ext uri="{BB962C8B-B14F-4D97-AF65-F5344CB8AC3E}">
        <p14:creationId xmlns:p14="http://schemas.microsoft.com/office/powerpoint/2010/main" val="41985496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6F88C0-8E69-4C55-B5D9-1418CCA7E1C3}"/>
              </a:ext>
            </a:extLst>
          </p:cNvPr>
          <p:cNvSpPr>
            <a:spLocks noGrp="1"/>
          </p:cNvSpPr>
          <p:nvPr>
            <p:ph idx="1"/>
          </p:nvPr>
        </p:nvSpPr>
        <p:spPr/>
        <p:txBody>
          <a:bodyPr/>
          <a:lstStyle/>
          <a:p>
            <a:r>
              <a:rPr lang="en-GB" dirty="0"/>
              <a:t>Written in Fortran90 – like other packages such as IRSPP and MWIPP</a:t>
            </a:r>
          </a:p>
          <a:p>
            <a:r>
              <a:rPr lang="en-GB" dirty="0"/>
              <a:t>Prerequisites: </a:t>
            </a:r>
            <a:r>
              <a:rPr lang="en-GB" dirty="0" err="1"/>
              <a:t>ecCodes</a:t>
            </a:r>
            <a:r>
              <a:rPr lang="en-GB" dirty="0"/>
              <a:t>, </a:t>
            </a:r>
            <a:r>
              <a:rPr lang="en-GB" dirty="0" err="1"/>
              <a:t>netCDF</a:t>
            </a:r>
            <a:r>
              <a:rPr lang="en-GB" dirty="0"/>
              <a:t> (with Fortran interface), hdf5</a:t>
            </a:r>
          </a:p>
          <a:p>
            <a:r>
              <a:rPr lang="en-GB" dirty="0"/>
              <a:t>A build script is provided</a:t>
            </a:r>
          </a:p>
        </p:txBody>
      </p:sp>
      <p:sp>
        <p:nvSpPr>
          <p:cNvPr id="3" name="Title 2">
            <a:extLst>
              <a:ext uri="{FF2B5EF4-FFF2-40B4-BE49-F238E27FC236}">
                <a16:creationId xmlns:a16="http://schemas.microsoft.com/office/drawing/2014/main" id="{9698DAF1-656F-90A6-D13A-A1C74251F6E1}"/>
              </a:ext>
            </a:extLst>
          </p:cNvPr>
          <p:cNvSpPr>
            <a:spLocks noGrp="1"/>
          </p:cNvSpPr>
          <p:nvPr>
            <p:ph type="title"/>
          </p:nvPr>
        </p:nvSpPr>
        <p:spPr>
          <a:xfrm>
            <a:off x="2901196" y="110080"/>
            <a:ext cx="4320000" cy="576000"/>
          </a:xfrm>
        </p:spPr>
        <p:txBody>
          <a:bodyPr/>
          <a:lstStyle/>
          <a:p>
            <a:r>
              <a:rPr lang="en-GB" dirty="0"/>
              <a:t>AAPP-SG code</a:t>
            </a:r>
          </a:p>
        </p:txBody>
      </p:sp>
    </p:spTree>
    <p:extLst>
      <p:ext uri="{BB962C8B-B14F-4D97-AF65-F5344CB8AC3E}">
        <p14:creationId xmlns:p14="http://schemas.microsoft.com/office/powerpoint/2010/main" val="9394833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BBDF9-5291-65A7-F294-36A9E94531C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14A445-70A3-C770-56AC-5844E3545E62}"/>
              </a:ext>
            </a:extLst>
          </p:cNvPr>
          <p:cNvSpPr>
            <a:spLocks noGrp="1"/>
          </p:cNvSpPr>
          <p:nvPr>
            <p:ph idx="1"/>
          </p:nvPr>
        </p:nvSpPr>
        <p:spPr/>
        <p:txBody>
          <a:bodyPr>
            <a:normAutofit/>
          </a:bodyPr>
          <a:lstStyle/>
          <a:p>
            <a:r>
              <a:rPr lang="en-GB" dirty="0"/>
              <a:t>MWS: The level 1b BUFR sequence is finalised and EUMETSAT are already distributing BUFR data to </a:t>
            </a:r>
            <a:r>
              <a:rPr lang="en-GB" dirty="0" err="1"/>
              <a:t>cal</a:t>
            </a:r>
            <a:r>
              <a:rPr lang="en-GB" dirty="0"/>
              <a:t>/</a:t>
            </a:r>
            <a:r>
              <a:rPr lang="en-GB" dirty="0" err="1"/>
              <a:t>val</a:t>
            </a:r>
            <a:r>
              <a:rPr lang="en-GB" dirty="0"/>
              <a:t> partners</a:t>
            </a:r>
          </a:p>
          <a:p>
            <a:r>
              <a:rPr lang="en-GB" dirty="0"/>
              <a:t>IASI-NG: Whilst the IASI-NG level 1c BUFR sequence is fairly stable (though not finalised), the level 1d (PC scores) is not. AAPP-SG includes our best guess, to be updated later.</a:t>
            </a:r>
          </a:p>
          <a:p>
            <a:pPr marL="0" indent="0">
              <a:buNone/>
            </a:pPr>
            <a:endParaRPr lang="en-GB" dirty="0"/>
          </a:p>
        </p:txBody>
      </p:sp>
      <p:sp>
        <p:nvSpPr>
          <p:cNvPr id="3" name="Title 2">
            <a:extLst>
              <a:ext uri="{FF2B5EF4-FFF2-40B4-BE49-F238E27FC236}">
                <a16:creationId xmlns:a16="http://schemas.microsoft.com/office/drawing/2014/main" id="{246FC0DB-A001-3865-7C0C-1BA03CB94AB4}"/>
              </a:ext>
            </a:extLst>
          </p:cNvPr>
          <p:cNvSpPr>
            <a:spLocks noGrp="1"/>
          </p:cNvSpPr>
          <p:nvPr>
            <p:ph type="title"/>
          </p:nvPr>
        </p:nvSpPr>
        <p:spPr>
          <a:xfrm>
            <a:off x="2226079" y="401653"/>
            <a:ext cx="4824202" cy="576000"/>
          </a:xfrm>
        </p:spPr>
        <p:txBody>
          <a:bodyPr>
            <a:normAutofit fontScale="90000"/>
          </a:bodyPr>
          <a:lstStyle/>
          <a:p>
            <a:r>
              <a:rPr lang="en-GB" dirty="0"/>
              <a:t>Status of BUFR sequences</a:t>
            </a:r>
          </a:p>
        </p:txBody>
      </p:sp>
    </p:spTree>
    <p:extLst>
      <p:ext uri="{BB962C8B-B14F-4D97-AF65-F5344CB8AC3E}">
        <p14:creationId xmlns:p14="http://schemas.microsoft.com/office/powerpoint/2010/main" val="9479868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00672E-6BE7-905A-5FA6-F574BE6A00B7}"/>
              </a:ext>
            </a:extLst>
          </p:cNvPr>
          <p:cNvSpPr>
            <a:spLocks noGrp="1"/>
          </p:cNvSpPr>
          <p:nvPr>
            <p:ph idx="1"/>
          </p:nvPr>
        </p:nvSpPr>
        <p:spPr/>
        <p:txBody>
          <a:bodyPr/>
          <a:lstStyle/>
          <a:p>
            <a:r>
              <a:rPr lang="en-GB" dirty="0" err="1"/>
              <a:t>Satpy</a:t>
            </a:r>
            <a:r>
              <a:rPr lang="en-GB" dirty="0"/>
              <a:t> (</a:t>
            </a:r>
            <a:r>
              <a:rPr lang="en-GB" dirty="0" err="1"/>
              <a:t>Pytroll</a:t>
            </a:r>
            <a:r>
              <a:rPr lang="en-GB" dirty="0"/>
              <a:t>) – for creating </a:t>
            </a:r>
            <a:r>
              <a:rPr lang="en-GB" dirty="0" err="1"/>
              <a:t>METimage</a:t>
            </a:r>
            <a:r>
              <a:rPr lang="en-GB" dirty="0"/>
              <a:t> imagery</a:t>
            </a:r>
          </a:p>
          <a:p>
            <a:r>
              <a:rPr lang="en-GB" dirty="0"/>
              <a:t>NWC/PPS – includes </a:t>
            </a:r>
            <a:r>
              <a:rPr lang="en-GB" dirty="0" err="1"/>
              <a:t>METimage</a:t>
            </a:r>
            <a:r>
              <a:rPr lang="en-GB" dirty="0"/>
              <a:t> cloud mask</a:t>
            </a:r>
          </a:p>
          <a:p>
            <a:r>
              <a:rPr lang="en-GB" dirty="0"/>
              <a:t>NWC/PPS-MW – in preparation by the NWCSAF</a:t>
            </a:r>
          </a:p>
          <a:p>
            <a:r>
              <a:rPr lang="en-GB" dirty="0"/>
              <a:t>And others ...</a:t>
            </a:r>
          </a:p>
        </p:txBody>
      </p:sp>
      <p:sp>
        <p:nvSpPr>
          <p:cNvPr id="3" name="Title 2">
            <a:extLst>
              <a:ext uri="{FF2B5EF4-FFF2-40B4-BE49-F238E27FC236}">
                <a16:creationId xmlns:a16="http://schemas.microsoft.com/office/drawing/2014/main" id="{005B4CC2-8858-DC47-D8B3-287CDCF56C65}"/>
              </a:ext>
            </a:extLst>
          </p:cNvPr>
          <p:cNvSpPr>
            <a:spLocks noGrp="1"/>
          </p:cNvSpPr>
          <p:nvPr>
            <p:ph type="title"/>
          </p:nvPr>
        </p:nvSpPr>
        <p:spPr/>
        <p:txBody>
          <a:bodyPr/>
          <a:lstStyle/>
          <a:p>
            <a:r>
              <a:rPr lang="en-GB" dirty="0"/>
              <a:t>Other packages relevant to Metop-SG</a:t>
            </a:r>
          </a:p>
        </p:txBody>
      </p:sp>
    </p:spTree>
    <p:extLst>
      <p:ext uri="{BB962C8B-B14F-4D97-AF65-F5344CB8AC3E}">
        <p14:creationId xmlns:p14="http://schemas.microsoft.com/office/powerpoint/2010/main" val="24813184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F3BDA36-6357-0C6B-F731-38007AC17563}"/>
              </a:ext>
            </a:extLst>
          </p:cNvPr>
          <p:cNvSpPr>
            <a:spLocks noGrp="1"/>
          </p:cNvSpPr>
          <p:nvPr>
            <p:ph idx="1"/>
          </p:nvPr>
        </p:nvSpPr>
        <p:spPr>
          <a:xfrm>
            <a:off x="252000" y="1008404"/>
            <a:ext cx="8640000" cy="3599596"/>
          </a:xfrm>
        </p:spPr>
        <p:txBody>
          <a:bodyPr/>
          <a:lstStyle/>
          <a:p>
            <a:r>
              <a:rPr lang="en-GB" dirty="0"/>
              <a:t>Direct broadcast processors for MWS and </a:t>
            </a:r>
            <a:r>
              <a:rPr lang="en-GB" dirty="0" err="1"/>
              <a:t>METimage</a:t>
            </a:r>
            <a:r>
              <a:rPr lang="en-GB" dirty="0"/>
              <a:t> are available</a:t>
            </a:r>
          </a:p>
          <a:p>
            <a:r>
              <a:rPr lang="en-GB" dirty="0"/>
              <a:t>IASI-NG coming soon.</a:t>
            </a:r>
          </a:p>
          <a:p>
            <a:r>
              <a:rPr lang="en-GB" dirty="0"/>
              <a:t>Users should give it a try!</a:t>
            </a:r>
          </a:p>
          <a:p>
            <a:r>
              <a:rPr lang="en-GB" dirty="0"/>
              <a:t>The NWP SAF welcomes feedback on your experiences</a:t>
            </a:r>
          </a:p>
        </p:txBody>
      </p:sp>
      <p:sp>
        <p:nvSpPr>
          <p:cNvPr id="3" name="Title 2">
            <a:extLst>
              <a:ext uri="{FF2B5EF4-FFF2-40B4-BE49-F238E27FC236}">
                <a16:creationId xmlns:a16="http://schemas.microsoft.com/office/drawing/2014/main" id="{E394992F-422B-6AAF-02B1-05F229D3AB5B}"/>
              </a:ext>
            </a:extLst>
          </p:cNvPr>
          <p:cNvSpPr>
            <a:spLocks noGrp="1"/>
          </p:cNvSpPr>
          <p:nvPr>
            <p:ph type="title"/>
          </p:nvPr>
        </p:nvSpPr>
        <p:spPr>
          <a:xfrm>
            <a:off x="2102266" y="75897"/>
            <a:ext cx="5644598" cy="576000"/>
          </a:xfrm>
        </p:spPr>
        <p:txBody>
          <a:bodyPr/>
          <a:lstStyle/>
          <a:p>
            <a:r>
              <a:rPr lang="en-GB" dirty="0"/>
              <a:t>Conclusion</a:t>
            </a:r>
          </a:p>
        </p:txBody>
      </p:sp>
    </p:spTree>
    <p:extLst>
      <p:ext uri="{BB962C8B-B14F-4D97-AF65-F5344CB8AC3E}">
        <p14:creationId xmlns:p14="http://schemas.microsoft.com/office/powerpoint/2010/main" val="20489374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18EB52-11B6-8250-79E8-02EDE867B91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C2E3B07D-B1A3-748F-6865-A8B31FF3CAF2}"/>
              </a:ext>
            </a:extLst>
          </p:cNvPr>
          <p:cNvSpPr/>
          <p:nvPr/>
        </p:nvSpPr>
        <p:spPr>
          <a:xfrm>
            <a:off x="5571179" y="0"/>
            <a:ext cx="3645489" cy="2107359"/>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bubble, plant&#10;&#10;Description automatically generated">
            <a:extLst>
              <a:ext uri="{FF2B5EF4-FFF2-40B4-BE49-F238E27FC236}">
                <a16:creationId xmlns:a16="http://schemas.microsoft.com/office/drawing/2014/main" id="{5C9F2669-0257-F580-66F3-24FD4A3E4B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9857" b="28830"/>
          <a:stretch/>
        </p:blipFill>
        <p:spPr>
          <a:xfrm>
            <a:off x="4099661" y="-36333"/>
            <a:ext cx="5117007" cy="5191945"/>
          </a:xfrm>
          <a:prstGeom prst="rect">
            <a:avLst/>
          </a:prstGeom>
        </p:spPr>
      </p:pic>
      <p:pic>
        <p:nvPicPr>
          <p:cNvPr id="4" name="Picture 3" descr="A picture containing earth, planet, world, outer space&#10;&#10;Description automatically generated">
            <a:extLst>
              <a:ext uri="{FF2B5EF4-FFF2-40B4-BE49-F238E27FC236}">
                <a16:creationId xmlns:a16="http://schemas.microsoft.com/office/drawing/2014/main" id="{1D6BB269-51B8-4D9C-DE69-E5154A585DE7}"/>
              </a:ext>
            </a:extLst>
          </p:cNvPr>
          <p:cNvPicPr>
            <a:picLocks noChangeAspect="1"/>
          </p:cNvPicPr>
          <p:nvPr/>
        </p:nvPicPr>
        <p:blipFill rotWithShape="1">
          <a:blip r:embed="rId3">
            <a:extLst>
              <a:ext uri="{28A0092B-C50C-407E-A947-70E740481C1C}">
                <a14:useLocalDpi xmlns:a14="http://schemas.microsoft.com/office/drawing/2010/main" val="0"/>
              </a:ext>
            </a:extLst>
          </a:blip>
          <a:srcRect t="3977" r="30754" b="27700"/>
          <a:stretch/>
        </p:blipFill>
        <p:spPr>
          <a:xfrm>
            <a:off x="3996717" y="-1"/>
            <a:ext cx="5221463" cy="5151839"/>
          </a:xfrm>
          <a:prstGeom prst="rect">
            <a:avLst/>
          </a:prstGeom>
        </p:spPr>
      </p:pic>
      <p:pic>
        <p:nvPicPr>
          <p:cNvPr id="7" name="Picture 6">
            <a:extLst>
              <a:ext uri="{FF2B5EF4-FFF2-40B4-BE49-F238E27FC236}">
                <a16:creationId xmlns:a16="http://schemas.microsoft.com/office/drawing/2014/main" id="{AF2BE41B-E314-709C-1A66-2505EC532F54}"/>
              </a:ext>
            </a:extLst>
          </p:cNvPr>
          <p:cNvPicPr>
            <a:picLocks noChangeAspect="1"/>
          </p:cNvPicPr>
          <p:nvPr/>
        </p:nvPicPr>
        <p:blipFill rotWithShape="1">
          <a:blip r:embed="rId4"/>
          <a:srcRect l="4231" t="12697" r="2548" b="19148"/>
          <a:stretch/>
        </p:blipFill>
        <p:spPr>
          <a:xfrm>
            <a:off x="2557626" y="151611"/>
            <a:ext cx="2224216" cy="774357"/>
          </a:xfrm>
          <a:prstGeom prst="rect">
            <a:avLst/>
          </a:prstGeom>
        </p:spPr>
      </p:pic>
      <p:pic>
        <p:nvPicPr>
          <p:cNvPr id="9" name="Picture 2">
            <a:extLst>
              <a:ext uri="{FF2B5EF4-FFF2-40B4-BE49-F238E27FC236}">
                <a16:creationId xmlns:a16="http://schemas.microsoft.com/office/drawing/2014/main" id="{BF55C584-4416-09FC-94E8-388723865F9C}"/>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rot="1777624">
            <a:off x="1188171" y="3434930"/>
            <a:ext cx="542916" cy="946573"/>
          </a:xfrm>
          <a:prstGeom prst="rect">
            <a:avLst/>
          </a:prstGeom>
          <a:noFill/>
          <a:ln w="9525">
            <a:noFill/>
            <a:miter lim="800000"/>
            <a:headEnd/>
            <a:tailEnd/>
          </a:ln>
        </p:spPr>
      </p:pic>
      <p:pic>
        <p:nvPicPr>
          <p:cNvPr id="10" name="Picture 1">
            <a:extLst>
              <a:ext uri="{FF2B5EF4-FFF2-40B4-BE49-F238E27FC236}">
                <a16:creationId xmlns:a16="http://schemas.microsoft.com/office/drawing/2014/main" id="{27DD609D-FF47-DEBF-3E3D-A63EF344C087}"/>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rot="1792902">
            <a:off x="188122" y="3496205"/>
            <a:ext cx="843929" cy="1488118"/>
          </a:xfrm>
          <a:prstGeom prst="rect">
            <a:avLst/>
          </a:prstGeom>
          <a:noFill/>
          <a:ln w="9525">
            <a:noFill/>
            <a:miter lim="800000"/>
            <a:headEnd/>
            <a:tailEnd/>
          </a:ln>
        </p:spPr>
      </p:pic>
      <p:sp>
        <p:nvSpPr>
          <p:cNvPr id="2" name="Title 1">
            <a:extLst>
              <a:ext uri="{FF2B5EF4-FFF2-40B4-BE49-F238E27FC236}">
                <a16:creationId xmlns:a16="http://schemas.microsoft.com/office/drawing/2014/main" id="{FFB61DD8-EB27-6AA1-B844-9EEAE527701D}"/>
              </a:ext>
            </a:extLst>
          </p:cNvPr>
          <p:cNvSpPr>
            <a:spLocks noGrp="1"/>
          </p:cNvSpPr>
          <p:nvPr>
            <p:ph type="ctrTitle"/>
          </p:nvPr>
        </p:nvSpPr>
        <p:spPr>
          <a:xfrm>
            <a:off x="241100" y="962300"/>
            <a:ext cx="4594320" cy="1157696"/>
          </a:xfrm>
        </p:spPr>
        <p:txBody>
          <a:bodyPr>
            <a:normAutofit/>
          </a:bodyPr>
          <a:lstStyle/>
          <a:p>
            <a:r>
              <a:rPr lang="en-GB" i="1" dirty="0"/>
              <a:t>Thank you</a:t>
            </a:r>
          </a:p>
        </p:txBody>
      </p:sp>
      <p:pic>
        <p:nvPicPr>
          <p:cNvPr id="8" name="Picture 7">
            <a:extLst>
              <a:ext uri="{FF2B5EF4-FFF2-40B4-BE49-F238E27FC236}">
                <a16:creationId xmlns:a16="http://schemas.microsoft.com/office/drawing/2014/main" id="{2C37D1C5-66D3-D1CD-FAE9-4CFE4FDF9A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62821" y="4369315"/>
            <a:ext cx="1381722" cy="563084"/>
          </a:xfrm>
          <a:prstGeom prst="rect">
            <a:avLst/>
          </a:prstGeom>
        </p:spPr>
      </p:pic>
    </p:spTree>
    <p:extLst>
      <p:ext uri="{BB962C8B-B14F-4D97-AF65-F5344CB8AC3E}">
        <p14:creationId xmlns:p14="http://schemas.microsoft.com/office/powerpoint/2010/main" val="5695537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1EE64-243D-F27B-5A9C-D3012A8F23D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BB706EF-7A0D-4363-67B2-330B2B6D0A1C}"/>
              </a:ext>
            </a:extLst>
          </p:cNvPr>
          <p:cNvSpPr>
            <a:spLocks noGrp="1"/>
          </p:cNvSpPr>
          <p:nvPr>
            <p:ph idx="1"/>
          </p:nvPr>
        </p:nvSpPr>
        <p:spPr>
          <a:xfrm>
            <a:off x="252000" y="1145137"/>
            <a:ext cx="8640000" cy="3738842"/>
          </a:xfrm>
        </p:spPr>
        <p:txBody>
          <a:bodyPr vert="horz" lIns="91440" tIns="45720" rIns="91440" bIns="45720" rtlCol="0" anchor="t">
            <a:normAutofit/>
          </a:bodyPr>
          <a:lstStyle/>
          <a:p>
            <a:r>
              <a:rPr lang="en-GB" sz="1800" dirty="0">
                <a:cs typeface="Arial"/>
              </a:rPr>
              <a:t>The NWP SAF supports two sets of processors for Metop-SG A1:-</a:t>
            </a:r>
          </a:p>
          <a:p>
            <a:pPr marL="0" indent="0">
              <a:buNone/>
            </a:pPr>
            <a:endParaRPr lang="en-GB" sz="700" dirty="0">
              <a:cs typeface="Arial"/>
            </a:endParaRPr>
          </a:p>
          <a:p>
            <a:pPr marL="685800" lvl="1" indent="-342900">
              <a:buFont typeface="+mj-lt"/>
              <a:buAutoNum type="arabicPeriod"/>
            </a:pPr>
            <a:r>
              <a:rPr lang="en-GB" dirty="0">
                <a:cs typeface="Arial"/>
              </a:rPr>
              <a:t> Metop-SG Direct Broadcast software – </a:t>
            </a:r>
          </a:p>
          <a:p>
            <a:pPr lvl="2"/>
            <a:r>
              <a:rPr lang="en-GB" dirty="0">
                <a:cs typeface="Arial"/>
              </a:rPr>
              <a:t>Level 0 processor to go from VCDU to level 0</a:t>
            </a:r>
          </a:p>
          <a:p>
            <a:pPr lvl="2"/>
            <a:r>
              <a:rPr lang="en-GB" dirty="0">
                <a:cs typeface="Arial"/>
              </a:rPr>
              <a:t>Level 1 processor for each instrument – MWS, </a:t>
            </a:r>
            <a:r>
              <a:rPr lang="en-GB" dirty="0" err="1">
                <a:cs typeface="Arial"/>
              </a:rPr>
              <a:t>METimage</a:t>
            </a:r>
            <a:r>
              <a:rPr lang="en-GB" dirty="0">
                <a:cs typeface="Arial"/>
              </a:rPr>
              <a:t> (VII) and IASI-NG (IAS)</a:t>
            </a:r>
          </a:p>
          <a:p>
            <a:pPr lvl="2"/>
            <a:r>
              <a:rPr lang="en-GB" dirty="0">
                <a:cs typeface="Arial"/>
              </a:rPr>
              <a:t>All outputs are </a:t>
            </a:r>
            <a:r>
              <a:rPr lang="en-GB" dirty="0" err="1">
                <a:cs typeface="Arial"/>
              </a:rPr>
              <a:t>netCDF</a:t>
            </a:r>
            <a:endParaRPr lang="en-GB" dirty="0">
              <a:cs typeface="Arial"/>
            </a:endParaRPr>
          </a:p>
          <a:p>
            <a:pPr lvl="2"/>
            <a:endParaRPr lang="en-GB" dirty="0">
              <a:cs typeface="Arial"/>
            </a:endParaRPr>
          </a:p>
          <a:p>
            <a:pPr marL="685800" lvl="2" indent="0">
              <a:buNone/>
            </a:pPr>
            <a:r>
              <a:rPr lang="en-GB" b="1" i="1" dirty="0">
                <a:cs typeface="Arial"/>
              </a:rPr>
              <a:t>Status: </a:t>
            </a:r>
            <a:r>
              <a:rPr lang="en-GB" dirty="0">
                <a:cs typeface="Arial"/>
              </a:rPr>
              <a:t>The </a:t>
            </a:r>
            <a:r>
              <a:rPr lang="en-GB" dirty="0">
                <a:highlight>
                  <a:srgbClr val="FFFF00"/>
                </a:highlight>
                <a:cs typeface="Arial"/>
              </a:rPr>
              <a:t>MWS and VII processors have been released</a:t>
            </a:r>
            <a:r>
              <a:rPr lang="en-GB" dirty="0">
                <a:cs typeface="Arial"/>
              </a:rPr>
              <a:t>. See </a:t>
            </a:r>
            <a:r>
              <a:rPr lang="en-GB" dirty="0">
                <a:cs typeface="Arial"/>
                <a:hlinkClick r:id="rId2"/>
              </a:rPr>
              <a:t>https://nwp-saf.eumetsat.int/site/metop-sg-direct-broadcast-software/</a:t>
            </a:r>
            <a:r>
              <a:rPr lang="en-GB" dirty="0">
                <a:cs typeface="Arial"/>
              </a:rPr>
              <a:t>. IAS to follow soon.</a:t>
            </a:r>
          </a:p>
          <a:p>
            <a:pPr marL="685800" lvl="2" indent="0">
              <a:buNone/>
            </a:pPr>
            <a:endParaRPr lang="en-GB" dirty="0">
              <a:cs typeface="Arial"/>
            </a:endParaRPr>
          </a:p>
          <a:p>
            <a:pPr marL="685800" lvl="1" indent="-342900">
              <a:buFont typeface="+mj-lt"/>
              <a:buAutoNum type="arabicPeriod"/>
            </a:pPr>
            <a:r>
              <a:rPr lang="en-GB" dirty="0">
                <a:cs typeface="Arial"/>
              </a:rPr>
              <a:t>AAPP-SG (for sounders)</a:t>
            </a:r>
          </a:p>
          <a:p>
            <a:pPr lvl="2"/>
            <a:r>
              <a:rPr lang="en-GB" dirty="0">
                <a:cs typeface="Arial"/>
              </a:rPr>
              <a:t>Ingests the MWS level 1b and IAS level 1c files, and converts to BUFR, as required for DBNet</a:t>
            </a:r>
          </a:p>
          <a:p>
            <a:pPr lvl="2"/>
            <a:endParaRPr lang="en-GB" dirty="0">
              <a:cs typeface="Arial"/>
            </a:endParaRPr>
          </a:p>
          <a:p>
            <a:pPr marL="685800" lvl="2" indent="0">
              <a:buNone/>
            </a:pPr>
            <a:r>
              <a:rPr lang="en-GB" b="1" i="1" dirty="0">
                <a:cs typeface="Arial"/>
              </a:rPr>
              <a:t>Status: </a:t>
            </a:r>
            <a:r>
              <a:rPr lang="en-GB" dirty="0">
                <a:cs typeface="Arial"/>
              </a:rPr>
              <a:t>The NWP SAF review process is underway. As AAPP-SG is a new package, this is quite time consuming.</a:t>
            </a:r>
          </a:p>
        </p:txBody>
      </p:sp>
      <p:sp>
        <p:nvSpPr>
          <p:cNvPr id="3" name="Title 2">
            <a:extLst>
              <a:ext uri="{FF2B5EF4-FFF2-40B4-BE49-F238E27FC236}">
                <a16:creationId xmlns:a16="http://schemas.microsoft.com/office/drawing/2014/main" id="{D6F1989C-1EAA-792C-5407-0241BC1182C7}"/>
              </a:ext>
            </a:extLst>
          </p:cNvPr>
          <p:cNvSpPr>
            <a:spLocks noGrp="1"/>
          </p:cNvSpPr>
          <p:nvPr>
            <p:ph type="title"/>
          </p:nvPr>
        </p:nvSpPr>
        <p:spPr>
          <a:xfrm>
            <a:off x="2355689" y="259522"/>
            <a:ext cx="3378539" cy="733190"/>
          </a:xfrm>
        </p:spPr>
        <p:txBody>
          <a:bodyPr>
            <a:normAutofit fontScale="90000"/>
          </a:bodyPr>
          <a:lstStyle/>
          <a:p>
            <a:r>
              <a:rPr lang="en-GB" dirty="0"/>
              <a:t>Processors for Metop-SG A1</a:t>
            </a:r>
          </a:p>
        </p:txBody>
      </p:sp>
    </p:spTree>
    <p:extLst>
      <p:ext uri="{BB962C8B-B14F-4D97-AF65-F5344CB8AC3E}">
        <p14:creationId xmlns:p14="http://schemas.microsoft.com/office/powerpoint/2010/main" val="22461383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77F44E-ADCF-58A8-E979-9C7D3E006FB9}"/>
              </a:ext>
            </a:extLst>
          </p:cNvPr>
          <p:cNvSpPr>
            <a:spLocks noGrp="1"/>
          </p:cNvSpPr>
          <p:nvPr>
            <p:ph type="title"/>
          </p:nvPr>
        </p:nvSpPr>
        <p:spPr>
          <a:xfrm>
            <a:off x="252000" y="1528682"/>
            <a:ext cx="8640000" cy="576000"/>
          </a:xfrm>
        </p:spPr>
        <p:txBody>
          <a:bodyPr>
            <a:normAutofit fontScale="90000"/>
          </a:bodyPr>
          <a:lstStyle/>
          <a:p>
            <a:r>
              <a:rPr lang="en-GB" dirty="0"/>
              <a:t>Part 1 – Metop-SG-A1 Direct Broadcast software</a:t>
            </a:r>
          </a:p>
        </p:txBody>
      </p:sp>
    </p:spTree>
    <p:extLst>
      <p:ext uri="{BB962C8B-B14F-4D97-AF65-F5344CB8AC3E}">
        <p14:creationId xmlns:p14="http://schemas.microsoft.com/office/powerpoint/2010/main" val="323067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6DAA26-D405-3931-7DCF-9A90E0DFEE7C}"/>
              </a:ext>
            </a:extLst>
          </p:cNvPr>
          <p:cNvSpPr>
            <a:spLocks noGrp="1"/>
          </p:cNvSpPr>
          <p:nvPr>
            <p:ph idx="1"/>
          </p:nvPr>
        </p:nvSpPr>
        <p:spPr>
          <a:xfrm>
            <a:off x="251999" y="1015868"/>
            <a:ext cx="8640000" cy="1368532"/>
          </a:xfrm>
        </p:spPr>
        <p:txBody>
          <a:bodyPr>
            <a:normAutofit/>
          </a:bodyPr>
          <a:lstStyle/>
          <a:p>
            <a:r>
              <a:rPr lang="en-GB" dirty="0"/>
              <a:t>Overall responsibility – EUMETSAT</a:t>
            </a:r>
          </a:p>
          <a:p>
            <a:r>
              <a:rPr lang="en-GB" dirty="0"/>
              <a:t>“Re-engineering” of software for local mission use has been done </a:t>
            </a:r>
            <a:r>
              <a:rPr lang="en-GB"/>
              <a:t>by industry, under contract to EUMETSAT</a:t>
            </a:r>
            <a:endParaRPr lang="en-GB" dirty="0"/>
          </a:p>
          <a:p>
            <a:endParaRPr lang="en-GB" dirty="0"/>
          </a:p>
        </p:txBody>
      </p:sp>
      <p:sp>
        <p:nvSpPr>
          <p:cNvPr id="3" name="Title 2">
            <a:extLst>
              <a:ext uri="{FF2B5EF4-FFF2-40B4-BE49-F238E27FC236}">
                <a16:creationId xmlns:a16="http://schemas.microsoft.com/office/drawing/2014/main" id="{21365E74-2CC2-B957-A1B8-F1AD6B5C3D91}"/>
              </a:ext>
            </a:extLst>
          </p:cNvPr>
          <p:cNvSpPr>
            <a:spLocks noGrp="1"/>
          </p:cNvSpPr>
          <p:nvPr>
            <p:ph type="title"/>
          </p:nvPr>
        </p:nvSpPr>
        <p:spPr>
          <a:xfrm>
            <a:off x="2309450" y="148775"/>
            <a:ext cx="4525099" cy="576000"/>
          </a:xfrm>
        </p:spPr>
        <p:txBody>
          <a:bodyPr/>
          <a:lstStyle/>
          <a:p>
            <a:r>
              <a:rPr lang="en-GB" dirty="0"/>
              <a:t>Responsibilities</a:t>
            </a:r>
          </a:p>
        </p:txBody>
      </p:sp>
      <p:graphicFrame>
        <p:nvGraphicFramePr>
          <p:cNvPr id="4" name="Table 3">
            <a:extLst>
              <a:ext uri="{FF2B5EF4-FFF2-40B4-BE49-F238E27FC236}">
                <a16:creationId xmlns:a16="http://schemas.microsoft.com/office/drawing/2014/main" id="{0DB42A7F-9C4F-82C5-54F8-1DC8E2B08104}"/>
              </a:ext>
            </a:extLst>
          </p:cNvPr>
          <p:cNvGraphicFramePr>
            <a:graphicFrameLocks noGrp="1"/>
          </p:cNvGraphicFramePr>
          <p:nvPr>
            <p:extLst>
              <p:ext uri="{D42A27DB-BD31-4B8C-83A1-F6EECF244321}">
                <p14:modId xmlns:p14="http://schemas.microsoft.com/office/powerpoint/2010/main" val="955240205"/>
              </p:ext>
            </p:extLst>
          </p:nvPr>
        </p:nvGraphicFramePr>
        <p:xfrm>
          <a:off x="1370176" y="2384400"/>
          <a:ext cx="6096000" cy="148336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1296649401"/>
                    </a:ext>
                  </a:extLst>
                </a:gridCol>
                <a:gridCol w="3048000">
                  <a:extLst>
                    <a:ext uri="{9D8B030D-6E8A-4147-A177-3AD203B41FA5}">
                      <a16:colId xmlns:a16="http://schemas.microsoft.com/office/drawing/2014/main" val="942961775"/>
                    </a:ext>
                  </a:extLst>
                </a:gridCol>
              </a:tblGrid>
              <a:tr h="370840">
                <a:tc>
                  <a:txBody>
                    <a:bodyPr/>
                    <a:lstStyle/>
                    <a:p>
                      <a:r>
                        <a:rPr lang="en-GB" dirty="0"/>
                        <a:t>Instrument package</a:t>
                      </a:r>
                    </a:p>
                  </a:txBody>
                  <a:tcPr/>
                </a:tc>
                <a:tc>
                  <a:txBody>
                    <a:bodyPr/>
                    <a:lstStyle/>
                    <a:p>
                      <a:r>
                        <a:rPr lang="en-GB" dirty="0"/>
                        <a:t>Contractor</a:t>
                      </a:r>
                    </a:p>
                  </a:txBody>
                  <a:tcPr/>
                </a:tc>
                <a:extLst>
                  <a:ext uri="{0D108BD9-81ED-4DB2-BD59-A6C34878D82A}">
                    <a16:rowId xmlns:a16="http://schemas.microsoft.com/office/drawing/2014/main" val="1838779388"/>
                  </a:ext>
                </a:extLst>
              </a:tr>
              <a:tr h="370840">
                <a:tc>
                  <a:txBody>
                    <a:bodyPr/>
                    <a:lstStyle/>
                    <a:p>
                      <a:r>
                        <a:rPr lang="en-GB" dirty="0"/>
                        <a:t>MWS</a:t>
                      </a:r>
                    </a:p>
                  </a:txBody>
                  <a:tcPr/>
                </a:tc>
                <a:tc>
                  <a:txBody>
                    <a:bodyPr/>
                    <a:lstStyle/>
                    <a:p>
                      <a:r>
                        <a:rPr lang="en-GB" dirty="0" err="1"/>
                        <a:t>Exprivia</a:t>
                      </a:r>
                      <a:r>
                        <a:rPr lang="en-GB" dirty="0"/>
                        <a:t> / </a:t>
                      </a:r>
                      <a:r>
                        <a:rPr lang="en-GB" dirty="0" err="1"/>
                        <a:t>isardSAT</a:t>
                      </a:r>
                      <a:endParaRPr lang="en-GB" dirty="0"/>
                    </a:p>
                  </a:txBody>
                  <a:tcPr/>
                </a:tc>
                <a:extLst>
                  <a:ext uri="{0D108BD9-81ED-4DB2-BD59-A6C34878D82A}">
                    <a16:rowId xmlns:a16="http://schemas.microsoft.com/office/drawing/2014/main" val="3564874318"/>
                  </a:ext>
                </a:extLst>
              </a:tr>
              <a:tr h="370840">
                <a:tc>
                  <a:txBody>
                    <a:bodyPr/>
                    <a:lstStyle/>
                    <a:p>
                      <a:r>
                        <a:rPr lang="en-GB" dirty="0"/>
                        <a:t>VII</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err="1"/>
                        <a:t>Exprivia</a:t>
                      </a:r>
                      <a:r>
                        <a:rPr lang="en-GB" dirty="0"/>
                        <a:t> / </a:t>
                      </a:r>
                      <a:r>
                        <a:rPr lang="en-GB" dirty="0" err="1"/>
                        <a:t>isardSAT</a:t>
                      </a:r>
                      <a:endParaRPr lang="en-GB" dirty="0"/>
                    </a:p>
                  </a:txBody>
                  <a:tcPr/>
                </a:tc>
                <a:extLst>
                  <a:ext uri="{0D108BD9-81ED-4DB2-BD59-A6C34878D82A}">
                    <a16:rowId xmlns:a16="http://schemas.microsoft.com/office/drawing/2014/main" val="2064677861"/>
                  </a:ext>
                </a:extLst>
              </a:tr>
              <a:tr h="370840">
                <a:tc>
                  <a:txBody>
                    <a:bodyPr/>
                    <a:lstStyle/>
                    <a:p>
                      <a:r>
                        <a:rPr lang="en-GB" dirty="0"/>
                        <a:t>IASI-NG</a:t>
                      </a:r>
                    </a:p>
                  </a:txBody>
                  <a:tcPr/>
                </a:tc>
                <a:tc>
                  <a:txBody>
                    <a:bodyPr/>
                    <a:lstStyle/>
                    <a:p>
                      <a:r>
                        <a:rPr lang="en-GB" dirty="0"/>
                        <a:t>CNES / Thales</a:t>
                      </a:r>
                    </a:p>
                  </a:txBody>
                  <a:tcPr/>
                </a:tc>
                <a:extLst>
                  <a:ext uri="{0D108BD9-81ED-4DB2-BD59-A6C34878D82A}">
                    <a16:rowId xmlns:a16="http://schemas.microsoft.com/office/drawing/2014/main" val="925719657"/>
                  </a:ext>
                </a:extLst>
              </a:tr>
            </a:tbl>
          </a:graphicData>
        </a:graphic>
      </p:graphicFrame>
      <p:sp>
        <p:nvSpPr>
          <p:cNvPr id="5" name="Content Placeholder 1">
            <a:extLst>
              <a:ext uri="{FF2B5EF4-FFF2-40B4-BE49-F238E27FC236}">
                <a16:creationId xmlns:a16="http://schemas.microsoft.com/office/drawing/2014/main" id="{C36A3374-5C10-43BD-833A-51C4F84F3426}"/>
              </a:ext>
            </a:extLst>
          </p:cNvPr>
          <p:cNvSpPr txBox="1">
            <a:spLocks/>
          </p:cNvSpPr>
          <p:nvPr/>
        </p:nvSpPr>
        <p:spPr>
          <a:xfrm>
            <a:off x="251999" y="4221621"/>
            <a:ext cx="8640000" cy="63360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0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dirty="0"/>
              <a:t>Distribution and user support – NWP SAF</a:t>
            </a:r>
          </a:p>
          <a:p>
            <a:endParaRPr lang="en-GB" dirty="0"/>
          </a:p>
        </p:txBody>
      </p:sp>
    </p:spTree>
    <p:extLst>
      <p:ext uri="{BB962C8B-B14F-4D97-AF65-F5344CB8AC3E}">
        <p14:creationId xmlns:p14="http://schemas.microsoft.com/office/powerpoint/2010/main" val="40989808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1B119D-09CD-5087-118F-8BC5BFD5C70F}"/>
              </a:ext>
            </a:extLst>
          </p:cNvPr>
          <p:cNvSpPr>
            <a:spLocks noGrp="1"/>
          </p:cNvSpPr>
          <p:nvPr>
            <p:ph idx="1"/>
          </p:nvPr>
        </p:nvSpPr>
        <p:spPr>
          <a:xfrm>
            <a:off x="123813" y="4298415"/>
            <a:ext cx="8640000" cy="403468"/>
          </a:xfrm>
        </p:spPr>
        <p:txBody>
          <a:bodyPr>
            <a:normAutofit/>
          </a:bodyPr>
          <a:lstStyle/>
          <a:p>
            <a:r>
              <a:rPr lang="en-GB" dirty="0"/>
              <a:t>This figure from the EUMETSAT </a:t>
            </a:r>
            <a:r>
              <a:rPr lang="en-GB" i="1" dirty="0"/>
              <a:t>Metop-SG Direct Readout guide </a:t>
            </a:r>
          </a:p>
        </p:txBody>
      </p:sp>
      <p:sp>
        <p:nvSpPr>
          <p:cNvPr id="3" name="Title 2">
            <a:extLst>
              <a:ext uri="{FF2B5EF4-FFF2-40B4-BE49-F238E27FC236}">
                <a16:creationId xmlns:a16="http://schemas.microsoft.com/office/drawing/2014/main" id="{C4C06461-400D-7462-A108-16451172369C}"/>
              </a:ext>
            </a:extLst>
          </p:cNvPr>
          <p:cNvSpPr>
            <a:spLocks noGrp="1"/>
          </p:cNvSpPr>
          <p:nvPr>
            <p:ph type="title"/>
          </p:nvPr>
        </p:nvSpPr>
        <p:spPr>
          <a:xfrm>
            <a:off x="1980437" y="36574"/>
            <a:ext cx="5183125" cy="576000"/>
          </a:xfrm>
        </p:spPr>
        <p:txBody>
          <a:bodyPr>
            <a:normAutofit fontScale="90000"/>
          </a:bodyPr>
          <a:lstStyle/>
          <a:p>
            <a:r>
              <a:rPr lang="en-GB" dirty="0"/>
              <a:t>Local processors - overview</a:t>
            </a:r>
          </a:p>
        </p:txBody>
      </p:sp>
      <p:pic>
        <p:nvPicPr>
          <p:cNvPr id="5" name="Picture 4">
            <a:extLst>
              <a:ext uri="{FF2B5EF4-FFF2-40B4-BE49-F238E27FC236}">
                <a16:creationId xmlns:a16="http://schemas.microsoft.com/office/drawing/2014/main" id="{83CA2CED-B247-7058-5127-08F04DA17BD7}"/>
              </a:ext>
            </a:extLst>
          </p:cNvPr>
          <p:cNvPicPr>
            <a:picLocks noChangeAspect="1"/>
          </p:cNvPicPr>
          <p:nvPr/>
        </p:nvPicPr>
        <p:blipFill>
          <a:blip r:embed="rId2"/>
          <a:stretch>
            <a:fillRect/>
          </a:stretch>
        </p:blipFill>
        <p:spPr>
          <a:xfrm>
            <a:off x="1531131" y="758304"/>
            <a:ext cx="5825363" cy="3425158"/>
          </a:xfrm>
          <a:prstGeom prst="rect">
            <a:avLst/>
          </a:prstGeom>
        </p:spPr>
      </p:pic>
      <p:sp>
        <p:nvSpPr>
          <p:cNvPr id="6" name="TextBox 5">
            <a:extLst>
              <a:ext uri="{FF2B5EF4-FFF2-40B4-BE49-F238E27FC236}">
                <a16:creationId xmlns:a16="http://schemas.microsoft.com/office/drawing/2014/main" id="{773190B9-E28E-CBC4-0AAF-316FED798C7F}"/>
              </a:ext>
            </a:extLst>
          </p:cNvPr>
          <p:cNvSpPr txBox="1"/>
          <p:nvPr/>
        </p:nvSpPr>
        <p:spPr>
          <a:xfrm>
            <a:off x="6731846" y="3699177"/>
            <a:ext cx="1212896" cy="307777"/>
          </a:xfrm>
          <a:prstGeom prst="rect">
            <a:avLst/>
          </a:prstGeom>
          <a:noFill/>
        </p:spPr>
        <p:txBody>
          <a:bodyPr wrap="none" rtlCol="0">
            <a:spAutoFit/>
          </a:bodyPr>
          <a:lstStyle/>
          <a:p>
            <a:r>
              <a:rPr lang="en-GB" sz="1400" dirty="0">
                <a:solidFill>
                  <a:srgbClr val="FF0000"/>
                </a:solidFill>
              </a:rPr>
              <a:t>To AAPP-SG</a:t>
            </a:r>
          </a:p>
        </p:txBody>
      </p:sp>
    </p:spTree>
    <p:extLst>
      <p:ext uri="{BB962C8B-B14F-4D97-AF65-F5344CB8AC3E}">
        <p14:creationId xmlns:p14="http://schemas.microsoft.com/office/powerpoint/2010/main" val="5560915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50BCD27-8B48-0177-EF5E-14942CD0DB10}"/>
              </a:ext>
            </a:extLst>
          </p:cNvPr>
          <p:cNvSpPr>
            <a:spLocks noGrp="1"/>
          </p:cNvSpPr>
          <p:nvPr>
            <p:ph idx="1"/>
          </p:nvPr>
        </p:nvSpPr>
        <p:spPr>
          <a:xfrm>
            <a:off x="252000" y="2571750"/>
            <a:ext cx="8640000" cy="2036250"/>
          </a:xfrm>
        </p:spPr>
        <p:txBody>
          <a:bodyPr>
            <a:normAutofit/>
          </a:bodyPr>
          <a:lstStyle/>
          <a:p>
            <a:r>
              <a:rPr lang="en-GB" sz="1800" dirty="0"/>
              <a:t>The raw data stream comes encoded (Reed Solomon) and pseudo randomized, so the sync marker is not visible. It can be decoded with RT-STPS. This is typically done in real-time on the front-end (but can be done off-line if necessary). </a:t>
            </a:r>
          </a:p>
          <a:p>
            <a:r>
              <a:rPr lang="en-GB" sz="1800" dirty="0"/>
              <a:t>The required VCDU, or “Transfer Frame” can be found straight after the sync marker. It is 892 bytes in length.</a:t>
            </a:r>
          </a:p>
          <a:p>
            <a:r>
              <a:rPr lang="en-GB" sz="1800" dirty="0"/>
              <a:t>For efficiency, it is important to configure RT-STPS such that the </a:t>
            </a:r>
            <a:r>
              <a:rPr lang="en-GB" sz="1800" i="1" u="sng" dirty="0"/>
              <a:t>instrument streams are separated</a:t>
            </a:r>
            <a:r>
              <a:rPr lang="en-GB" sz="1800" dirty="0"/>
              <a:t>. (Config file available on request). </a:t>
            </a:r>
          </a:p>
        </p:txBody>
      </p:sp>
      <p:sp>
        <p:nvSpPr>
          <p:cNvPr id="3" name="Title 2">
            <a:extLst>
              <a:ext uri="{FF2B5EF4-FFF2-40B4-BE49-F238E27FC236}">
                <a16:creationId xmlns:a16="http://schemas.microsoft.com/office/drawing/2014/main" id="{5C5E52B1-6980-C124-2A47-4070D4CA7421}"/>
              </a:ext>
            </a:extLst>
          </p:cNvPr>
          <p:cNvSpPr>
            <a:spLocks noGrp="1"/>
          </p:cNvSpPr>
          <p:nvPr>
            <p:ph type="title"/>
          </p:nvPr>
        </p:nvSpPr>
        <p:spPr>
          <a:xfrm>
            <a:off x="2636277" y="135718"/>
            <a:ext cx="3491058" cy="576000"/>
          </a:xfrm>
        </p:spPr>
        <p:txBody>
          <a:bodyPr/>
          <a:lstStyle/>
          <a:p>
            <a:r>
              <a:rPr lang="en-GB" dirty="0"/>
              <a:t>VCDU definition</a:t>
            </a:r>
          </a:p>
        </p:txBody>
      </p:sp>
      <p:pic>
        <p:nvPicPr>
          <p:cNvPr id="5" name="Picture 4">
            <a:extLst>
              <a:ext uri="{FF2B5EF4-FFF2-40B4-BE49-F238E27FC236}">
                <a16:creationId xmlns:a16="http://schemas.microsoft.com/office/drawing/2014/main" id="{C292F991-34BA-0D6B-AABE-3239C5373001}"/>
              </a:ext>
            </a:extLst>
          </p:cNvPr>
          <p:cNvPicPr>
            <a:picLocks noChangeAspect="1"/>
          </p:cNvPicPr>
          <p:nvPr/>
        </p:nvPicPr>
        <p:blipFill>
          <a:blip r:embed="rId2"/>
          <a:stretch>
            <a:fillRect/>
          </a:stretch>
        </p:blipFill>
        <p:spPr>
          <a:xfrm>
            <a:off x="232567" y="784364"/>
            <a:ext cx="8659433" cy="1714739"/>
          </a:xfrm>
          <a:prstGeom prst="rect">
            <a:avLst/>
          </a:prstGeom>
        </p:spPr>
      </p:pic>
    </p:spTree>
    <p:extLst>
      <p:ext uri="{BB962C8B-B14F-4D97-AF65-F5344CB8AC3E}">
        <p14:creationId xmlns:p14="http://schemas.microsoft.com/office/powerpoint/2010/main" val="594962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5DC437-FE1F-CB53-1843-AABB1E13F915}"/>
              </a:ext>
            </a:extLst>
          </p:cNvPr>
          <p:cNvSpPr>
            <a:spLocks noGrp="1"/>
          </p:cNvSpPr>
          <p:nvPr>
            <p:ph idx="1"/>
          </p:nvPr>
        </p:nvSpPr>
        <p:spPr>
          <a:xfrm>
            <a:off x="252000" y="880894"/>
            <a:ext cx="8640000" cy="1690856"/>
          </a:xfrm>
        </p:spPr>
        <p:txBody>
          <a:bodyPr/>
          <a:lstStyle/>
          <a:p>
            <a:r>
              <a:rPr lang="en-GB" dirty="0"/>
              <a:t>Ideally, RT-STPS should be run on the front end while the acquisition is in progress – to save time</a:t>
            </a:r>
          </a:p>
          <a:p>
            <a:r>
              <a:rPr lang="en-GB" dirty="0"/>
              <a:t>But for some systems this causes problems (see images)</a:t>
            </a:r>
          </a:p>
          <a:p>
            <a:r>
              <a:rPr lang="en-GB" dirty="0"/>
              <a:t>At Exeter, we are now running RT-STPS after the “raw” file has been generated </a:t>
            </a:r>
            <a:r>
              <a:rPr lang="en-GB" sz="1800" dirty="0"/>
              <a:t>(thanks to SSEC for the suggestion)</a:t>
            </a:r>
            <a:endParaRPr lang="en-GB" dirty="0"/>
          </a:p>
        </p:txBody>
      </p:sp>
      <p:sp>
        <p:nvSpPr>
          <p:cNvPr id="3" name="Title 2">
            <a:extLst>
              <a:ext uri="{FF2B5EF4-FFF2-40B4-BE49-F238E27FC236}">
                <a16:creationId xmlns:a16="http://schemas.microsoft.com/office/drawing/2014/main" id="{D0D410DF-2DF0-1689-D3B0-46FCF05ABC26}"/>
              </a:ext>
            </a:extLst>
          </p:cNvPr>
          <p:cNvSpPr>
            <a:spLocks noGrp="1"/>
          </p:cNvSpPr>
          <p:nvPr>
            <p:ph type="title"/>
          </p:nvPr>
        </p:nvSpPr>
        <p:spPr>
          <a:xfrm>
            <a:off x="2602093" y="0"/>
            <a:ext cx="4499462" cy="576000"/>
          </a:xfrm>
        </p:spPr>
        <p:txBody>
          <a:bodyPr/>
          <a:lstStyle/>
          <a:p>
            <a:r>
              <a:rPr lang="en-GB" dirty="0"/>
              <a:t>Running RT-STPS</a:t>
            </a:r>
          </a:p>
        </p:txBody>
      </p:sp>
      <p:pic>
        <p:nvPicPr>
          <p:cNvPr id="5" name="Picture 4">
            <a:extLst>
              <a:ext uri="{FF2B5EF4-FFF2-40B4-BE49-F238E27FC236}">
                <a16:creationId xmlns:a16="http://schemas.microsoft.com/office/drawing/2014/main" id="{77E795B3-0B5D-459C-4F00-2A330E7CC11B}"/>
              </a:ext>
            </a:extLst>
          </p:cNvPr>
          <p:cNvPicPr>
            <a:picLocks noChangeAspect="1"/>
          </p:cNvPicPr>
          <p:nvPr/>
        </p:nvPicPr>
        <p:blipFill>
          <a:blip r:embed="rId2"/>
          <a:stretch>
            <a:fillRect/>
          </a:stretch>
        </p:blipFill>
        <p:spPr>
          <a:xfrm>
            <a:off x="4572000" y="2571750"/>
            <a:ext cx="4181042" cy="2434483"/>
          </a:xfrm>
          <a:prstGeom prst="rect">
            <a:avLst/>
          </a:prstGeom>
        </p:spPr>
      </p:pic>
      <p:pic>
        <p:nvPicPr>
          <p:cNvPr id="7" name="Picture 6">
            <a:extLst>
              <a:ext uri="{FF2B5EF4-FFF2-40B4-BE49-F238E27FC236}">
                <a16:creationId xmlns:a16="http://schemas.microsoft.com/office/drawing/2014/main" id="{97C86602-809E-38A7-5210-846C66D2E5D4}"/>
              </a:ext>
            </a:extLst>
          </p:cNvPr>
          <p:cNvPicPr>
            <a:picLocks noChangeAspect="1"/>
          </p:cNvPicPr>
          <p:nvPr/>
        </p:nvPicPr>
        <p:blipFill>
          <a:blip r:embed="rId3"/>
          <a:stretch>
            <a:fillRect/>
          </a:stretch>
        </p:blipFill>
        <p:spPr>
          <a:xfrm>
            <a:off x="252000" y="2571749"/>
            <a:ext cx="4150657" cy="2434483"/>
          </a:xfrm>
          <a:prstGeom prst="rect">
            <a:avLst/>
          </a:prstGeom>
        </p:spPr>
      </p:pic>
      <p:sp>
        <p:nvSpPr>
          <p:cNvPr id="8" name="TextBox 7">
            <a:extLst>
              <a:ext uri="{FF2B5EF4-FFF2-40B4-BE49-F238E27FC236}">
                <a16:creationId xmlns:a16="http://schemas.microsoft.com/office/drawing/2014/main" id="{89BB49BB-DFF8-C2E4-B3AC-B08A13709F1E}"/>
              </a:ext>
            </a:extLst>
          </p:cNvPr>
          <p:cNvSpPr txBox="1"/>
          <p:nvPr/>
        </p:nvSpPr>
        <p:spPr>
          <a:xfrm>
            <a:off x="572568" y="3563596"/>
            <a:ext cx="659155" cy="369332"/>
          </a:xfrm>
          <a:prstGeom prst="rect">
            <a:avLst/>
          </a:prstGeom>
          <a:noFill/>
        </p:spPr>
        <p:txBody>
          <a:bodyPr wrap="none" rtlCol="0">
            <a:spAutoFit/>
          </a:bodyPr>
          <a:lstStyle/>
          <a:p>
            <a:r>
              <a:rPr lang="en-GB" dirty="0">
                <a:solidFill>
                  <a:srgbClr val="FF0000"/>
                </a:solidFill>
              </a:rPr>
              <a:t>BAD</a:t>
            </a:r>
          </a:p>
        </p:txBody>
      </p:sp>
      <p:sp>
        <p:nvSpPr>
          <p:cNvPr id="9" name="TextBox 8">
            <a:extLst>
              <a:ext uri="{FF2B5EF4-FFF2-40B4-BE49-F238E27FC236}">
                <a16:creationId xmlns:a16="http://schemas.microsoft.com/office/drawing/2014/main" id="{E2232587-145A-C978-D89C-7F9B0D287CFE}"/>
              </a:ext>
            </a:extLst>
          </p:cNvPr>
          <p:cNvSpPr txBox="1"/>
          <p:nvPr/>
        </p:nvSpPr>
        <p:spPr>
          <a:xfrm>
            <a:off x="7271047" y="3563596"/>
            <a:ext cx="954107" cy="369332"/>
          </a:xfrm>
          <a:prstGeom prst="rect">
            <a:avLst/>
          </a:prstGeom>
          <a:noFill/>
        </p:spPr>
        <p:txBody>
          <a:bodyPr wrap="none" rtlCol="0">
            <a:spAutoFit/>
          </a:bodyPr>
          <a:lstStyle/>
          <a:p>
            <a:r>
              <a:rPr lang="en-GB" dirty="0">
                <a:solidFill>
                  <a:srgbClr val="00B050"/>
                </a:solidFill>
              </a:rPr>
              <a:t>GOOD!</a:t>
            </a:r>
          </a:p>
        </p:txBody>
      </p:sp>
    </p:spTree>
    <p:extLst>
      <p:ext uri="{BB962C8B-B14F-4D97-AF65-F5344CB8AC3E}">
        <p14:creationId xmlns:p14="http://schemas.microsoft.com/office/powerpoint/2010/main" val="30144523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921219-6A54-5B8D-5DAD-FF4B34E75BA4}"/>
              </a:ext>
            </a:extLst>
          </p:cNvPr>
          <p:cNvSpPr>
            <a:spLocks noGrp="1"/>
          </p:cNvSpPr>
          <p:nvPr>
            <p:ph idx="1"/>
          </p:nvPr>
        </p:nvSpPr>
        <p:spPr>
          <a:xfrm>
            <a:off x="252000" y="1179320"/>
            <a:ext cx="8640000" cy="3428680"/>
          </a:xfrm>
        </p:spPr>
        <p:txBody>
          <a:bodyPr/>
          <a:lstStyle/>
          <a:p>
            <a:pPr marL="0" indent="0">
              <a:buNone/>
            </a:pPr>
            <a:r>
              <a:rPr lang="en-GB" dirty="0"/>
              <a:t>We need the data for the following VCIDs:</a:t>
            </a:r>
          </a:p>
          <a:p>
            <a:pPr lvl="1"/>
            <a:r>
              <a:rPr lang="en-GB" dirty="0"/>
              <a:t>VCID9 – NAVATT</a:t>
            </a:r>
          </a:p>
          <a:p>
            <a:pPr lvl="1"/>
            <a:r>
              <a:rPr lang="en-GB" dirty="0"/>
              <a:t>VCID12 – IASI-NG</a:t>
            </a:r>
          </a:p>
          <a:p>
            <a:pPr lvl="1"/>
            <a:r>
              <a:rPr lang="en-GB" dirty="0"/>
              <a:t>VCID13 – MWS</a:t>
            </a:r>
          </a:p>
          <a:p>
            <a:pPr lvl="1"/>
            <a:r>
              <a:rPr lang="en-GB" dirty="0"/>
              <a:t>VCID16 – </a:t>
            </a:r>
            <a:r>
              <a:rPr lang="en-GB" dirty="0" err="1"/>
              <a:t>METimage</a:t>
            </a:r>
            <a:endParaRPr lang="en-GB" dirty="0"/>
          </a:p>
          <a:p>
            <a:pPr lvl="1"/>
            <a:endParaRPr lang="en-GB" dirty="0"/>
          </a:p>
          <a:p>
            <a:pPr marL="0" indent="0">
              <a:buNone/>
            </a:pPr>
            <a:r>
              <a:rPr lang="en-GB" dirty="0"/>
              <a:t>Our scripts assume that the “</a:t>
            </a:r>
            <a:r>
              <a:rPr lang="en-GB" dirty="0" err="1"/>
              <a:t>VCIDnn</a:t>
            </a:r>
            <a:r>
              <a:rPr lang="en-GB" dirty="0"/>
              <a:t>” string is present in the file name. If it isn’t then you should add it. There is no standard file name convention for VCDUs.</a:t>
            </a:r>
          </a:p>
        </p:txBody>
      </p:sp>
      <p:sp>
        <p:nvSpPr>
          <p:cNvPr id="3" name="Title 2">
            <a:extLst>
              <a:ext uri="{FF2B5EF4-FFF2-40B4-BE49-F238E27FC236}">
                <a16:creationId xmlns:a16="http://schemas.microsoft.com/office/drawing/2014/main" id="{CBC31ACE-922B-B46E-DD5F-30B6D7557F7B}"/>
              </a:ext>
            </a:extLst>
          </p:cNvPr>
          <p:cNvSpPr>
            <a:spLocks noGrp="1"/>
          </p:cNvSpPr>
          <p:nvPr>
            <p:ph type="title"/>
          </p:nvPr>
        </p:nvSpPr>
        <p:spPr>
          <a:xfrm>
            <a:off x="2110811" y="169901"/>
            <a:ext cx="4683096" cy="576000"/>
          </a:xfrm>
        </p:spPr>
        <p:txBody>
          <a:bodyPr>
            <a:normAutofit/>
          </a:bodyPr>
          <a:lstStyle/>
          <a:p>
            <a:r>
              <a:rPr lang="en-GB" dirty="0"/>
              <a:t>Virtual channel  numbers</a:t>
            </a:r>
          </a:p>
        </p:txBody>
      </p:sp>
    </p:spTree>
    <p:extLst>
      <p:ext uri="{BB962C8B-B14F-4D97-AF65-F5344CB8AC3E}">
        <p14:creationId xmlns:p14="http://schemas.microsoft.com/office/powerpoint/2010/main" val="621611050"/>
      </p:ext>
    </p:extLst>
  </p:cSld>
  <p:clrMapOvr>
    <a:masterClrMapping/>
  </p:clrMapOvr>
</p:sld>
</file>

<file path=ppt/theme/theme1.xml><?xml version="1.0" encoding="utf-8"?>
<a:theme xmlns:a="http://schemas.openxmlformats.org/drawingml/2006/main" name="Office Theme">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Met_Office_PowerPoint_Template" id="{087F1D55-BA79-4962-BA6D-E15AF8FC5BA3}" vid="{26193FBF-F427-4F77-AA54-31FE1D919D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79274CFF82ECF499D1AB889AFAF7174" ma:contentTypeVersion="18" ma:contentTypeDescription="Create a new document." ma:contentTypeScope="" ma:versionID="8baadb34afe9b0924aec341d01d2d070">
  <xsd:schema xmlns:xsd="http://www.w3.org/2001/XMLSchema" xmlns:xs="http://www.w3.org/2001/XMLSchema" xmlns:p="http://schemas.microsoft.com/office/2006/metadata/properties" xmlns:ns2="63fbb49e-b62b-487a-a77a-6d45fdb8420c" xmlns:ns3="da1c9eb2-33fb-4938-9559-2719dde8d873" xmlns:ns4="95a6d21c-7db0-4b7e-981f-b4f22b02b9d8" targetNamespace="http://schemas.microsoft.com/office/2006/metadata/properties" ma:root="true" ma:fieldsID="4c5b1aa8166d335a935bec834c337cb6" ns2:_="" ns3:_="" ns4:_="">
    <xsd:import namespace="63fbb49e-b62b-487a-a77a-6d45fdb8420c"/>
    <xsd:import namespace="da1c9eb2-33fb-4938-9559-2719dde8d873"/>
    <xsd:import namespace="95a6d21c-7db0-4b7e-981f-b4f22b02b9d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ObjectDetectorVersions" minOccurs="0"/>
                <xsd:element ref="ns2:lcf76f155ced4ddcb4097134ff3c332f" minOccurs="0"/>
                <xsd:element ref="ns4:TaxCatchAll"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fbb49e-b62b-487a-a77a-6d45fdb842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1bb55a9-a1b5-4196-b12d-1833970ed366"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a1c9eb2-33fb-4938-9559-2719dde8d87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5a6d21c-7db0-4b7e-981f-b4f22b02b9d8"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6f209dad-a6d3-49b2-8f2c-85d7a4ba7cfb}" ma:internalName="TaxCatchAll" ma:showField="CatchAllData" ma:web="da1c9eb2-33fb-4938-9559-2719dde8d87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5a6d21c-7db0-4b7e-981f-b4f22b02b9d8" xsi:nil="true"/>
    <lcf76f155ced4ddcb4097134ff3c332f xmlns="63fbb49e-b62b-487a-a77a-6d45fdb8420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5A7E84A-7100-4684-A7BA-350A33509A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fbb49e-b62b-487a-a77a-6d45fdb8420c"/>
    <ds:schemaRef ds:uri="da1c9eb2-33fb-4938-9559-2719dde8d873"/>
    <ds:schemaRef ds:uri="95a6d21c-7db0-4b7e-981f-b4f22b02b9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19F5D95-7C4C-4F3E-B866-C82894103FE4}">
  <ds:schemaRefs>
    <ds:schemaRef ds:uri="http://schemas.microsoft.com/sharepoint/v3/contenttype/forms"/>
  </ds:schemaRefs>
</ds:datastoreItem>
</file>

<file path=customXml/itemProps3.xml><?xml version="1.0" encoding="utf-8"?>
<ds:datastoreItem xmlns:ds="http://schemas.openxmlformats.org/officeDocument/2006/customXml" ds:itemID="{85CBD1F6-91C3-4A38-8FFC-56DD4FC2B3B7}">
  <ds:schemaRefs>
    <ds:schemaRef ds:uri="http://purl.org/dc/dcmitype/"/>
    <ds:schemaRef ds:uri="http://schemas.microsoft.com/office/2006/documentManagement/types"/>
    <ds:schemaRef ds:uri="http://purl.org/dc/elements/1.1/"/>
    <ds:schemaRef ds:uri="da1c9eb2-33fb-4938-9559-2719dde8d873"/>
    <ds:schemaRef ds:uri="http://schemas.openxmlformats.org/package/2006/metadata/core-properties"/>
    <ds:schemaRef ds:uri="http://schemas.microsoft.com/office/2006/metadata/properties"/>
    <ds:schemaRef ds:uri="http://purl.org/dc/terms/"/>
    <ds:schemaRef ds:uri="http://www.w3.org/XML/1998/namespace"/>
    <ds:schemaRef ds:uri="http://schemas.microsoft.com/office/infopath/2007/PartnerControls"/>
    <ds:schemaRef ds:uri="95a6d21c-7db0-4b7e-981f-b4f22b02b9d8"/>
    <ds:schemaRef ds:uri="63fbb49e-b62b-487a-a77a-6d45fdb8420c"/>
  </ds:schemaRefs>
</ds:datastoreItem>
</file>

<file path=docMetadata/LabelInfo.xml><?xml version="1.0" encoding="utf-8"?>
<clbl:labelList xmlns:clbl="http://schemas.microsoft.com/office/2020/mipLabelMetadata">
  <clbl:label id="{17f18161-20d7-4746-87fd-50fe3e3b6619}" enabled="0" method="" siteId="{17f18161-20d7-4746-87fd-50fe3e3b6619}" removed="1"/>
</clbl:labelList>
</file>

<file path=docProps/app.xml><?xml version="1.0" encoding="utf-8"?>
<Properties xmlns="http://schemas.openxmlformats.org/officeDocument/2006/extended-properties" xmlns:vt="http://schemas.openxmlformats.org/officeDocument/2006/docPropsVTypes">
  <TotalTime>3252</TotalTime>
  <Words>1431</Words>
  <Application>Microsoft Office PowerPoint</Application>
  <PresentationFormat>On-screen Show (16:9)</PresentationFormat>
  <Paragraphs>144</Paragraphs>
  <Slides>27</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Courier New</vt:lpstr>
      <vt:lpstr>Office Theme</vt:lpstr>
      <vt:lpstr> NWP SAF Support for Local Processing of Metop-SG A1  </vt:lpstr>
      <vt:lpstr>Metop-SG A1 (a.k.a. Metop-D)</vt:lpstr>
      <vt:lpstr>Processors for Metop-SG A1</vt:lpstr>
      <vt:lpstr>Part 1 – Metop-SG-A1 Direct Broadcast software</vt:lpstr>
      <vt:lpstr>Responsibilities</vt:lpstr>
      <vt:lpstr>Local processors - overview</vt:lpstr>
      <vt:lpstr>VCDU definition</vt:lpstr>
      <vt:lpstr>Running RT-STPS</vt:lpstr>
      <vt:lpstr>Virtual channel  numbers</vt:lpstr>
      <vt:lpstr>The local processors</vt:lpstr>
      <vt:lpstr>Selecting packages …</vt:lpstr>
      <vt:lpstr>Ancillary files and test data</vt:lpstr>
      <vt:lpstr>Real-time ancillary files</vt:lpstr>
      <vt:lpstr>Pre-built binaries</vt:lpstr>
      <vt:lpstr>Installation</vt:lpstr>
      <vt:lpstr>Computing resources</vt:lpstr>
      <vt:lpstr>Running test cases</vt:lpstr>
      <vt:lpstr>Running your own real-time data</vt:lpstr>
      <vt:lpstr>IASI-NG cloud mask</vt:lpstr>
      <vt:lpstr>Run times</vt:lpstr>
      <vt:lpstr>Part 2 – AAPP-SG</vt:lpstr>
      <vt:lpstr>AAPP-SG</vt:lpstr>
      <vt:lpstr>AAPP-SG code</vt:lpstr>
      <vt:lpstr>Status of BUFR sequences</vt:lpstr>
      <vt:lpstr>Other packages relevant to Metop-SG</vt:lpstr>
      <vt:lpstr>Conclusion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SDPS team meeting</dc:title>
  <dc:creator>nigel.atkinson@metoffice.gov.uk</dc:creator>
  <cp:lastModifiedBy>Nigel Atkinson</cp:lastModifiedBy>
  <cp:revision>96</cp:revision>
  <dcterms:created xsi:type="dcterms:W3CDTF">2020-08-11T13:32:22Z</dcterms:created>
  <dcterms:modified xsi:type="dcterms:W3CDTF">2026-05-18T14:54:30Z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0x010100179274CFF82ECF499D1AB889AFAF7174</vt:lpwstr>
  </property>
  <property fmtid="{D5CDD505-2E9C-101B-9397-08002B2CF9AE}" pid="3" name="MediaServiceImageTags">
    <vt:lpwstr/>
  </property>
</Properties>
</file>